
<file path=[Content_Types].xml><?xml version="1.0" encoding="utf-8"?>
<Types xmlns="http://schemas.openxmlformats.org/package/2006/content-types">
  <Default Extension="jpeg" ContentType="image/jpeg"/>
  <Default Extension="wdp" ContentType="image/vnd.ms-photo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4"/>
  </p:notesMasterIdLst>
  <p:sldIdLst>
    <p:sldId id="405" r:id="rId3"/>
    <p:sldId id="421" r:id="rId5"/>
    <p:sldId id="422" r:id="rId6"/>
    <p:sldId id="420" r:id="rId7"/>
    <p:sldId id="418" r:id="rId8"/>
    <p:sldId id="424" r:id="rId9"/>
    <p:sldId id="423" r:id="rId10"/>
    <p:sldId id="427" r:id="rId11"/>
    <p:sldId id="428" r:id="rId12"/>
    <p:sldId id="426" r:id="rId13"/>
    <p:sldId id="425" r:id="rId14"/>
    <p:sldId id="435" r:id="rId15"/>
  </p:sldIdLst>
  <p:sldSz cx="12192000" cy="6858000"/>
  <p:notesSz cx="6808470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F4360DB-8143-4F66-BE00-9DB1A110FC05}">
          <p14:sldIdLst>
            <p14:sldId id="405"/>
            <p14:sldId id="421"/>
            <p14:sldId id="422"/>
            <p14:sldId id="420"/>
            <p14:sldId id="418"/>
            <p14:sldId id="424"/>
            <p14:sldId id="423"/>
            <p14:sldId id="427"/>
            <p14:sldId id="428"/>
            <p14:sldId id="426"/>
            <p14:sldId id="425"/>
            <p14:sldId id="435"/>
          </p14:sldIdLst>
        </p14:section>
        <p14:section name="Раздел без заголовка" id="{ED637716-0EFC-499F-88A1-28403C793193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D3E33"/>
    <a:srgbClr val="4AA657"/>
    <a:srgbClr val="95AE3C"/>
    <a:srgbClr val="800080"/>
    <a:srgbClr val="E79DCE"/>
    <a:srgbClr val="FF15FF"/>
    <a:srgbClr val="9900CC"/>
    <a:srgbClr val="CC3399"/>
    <a:srgbClr val="50A4EE"/>
    <a:srgbClr val="F04E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668" autoAdjust="0"/>
    <p:restoredTop sz="85006" autoAdjust="0"/>
  </p:normalViewPr>
  <p:slideViewPr>
    <p:cSldViewPr snapToGrid="0">
      <p:cViewPr varScale="1">
        <p:scale>
          <a:sx n="96" d="100"/>
          <a:sy n="96" d="100"/>
        </p:scale>
        <p:origin x="1572" y="90"/>
      </p:cViewPr>
      <p:guideLst>
        <p:guide pos="3863"/>
        <p:guide orient="horz" pos="3974"/>
        <p:guide pos="211"/>
        <p:guide pos="7491"/>
        <p:guide orient="horz" pos="1094"/>
        <p:guide orient="horz" pos="2273"/>
        <p:guide orient="horz" pos="822"/>
        <p:guide pos="6902"/>
        <p:guide pos="1209"/>
        <p:guide pos="710"/>
        <p:guide pos="6221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51163" cy="498475"/>
          </a:xfrm>
          <a:prstGeom prst="rect">
            <a:avLst/>
          </a:prstGeom>
        </p:spPr>
        <p:txBody>
          <a:bodyPr vert="horz" lIns="91415" tIns="45707" rIns="91415" bIns="4570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51162" cy="498475"/>
          </a:xfrm>
          <a:prstGeom prst="rect">
            <a:avLst/>
          </a:prstGeom>
        </p:spPr>
        <p:txBody>
          <a:bodyPr vert="horz" lIns="91415" tIns="45707" rIns="91415" bIns="45707" rtlCol="0"/>
          <a:lstStyle>
            <a:lvl1pPr algn="r">
              <a:defRPr sz="1200"/>
            </a:lvl1pPr>
          </a:lstStyle>
          <a:p>
            <a:fld id="{2655A32B-EA27-4E28-9CCA-A8AFD3A20CCD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5" tIns="45707" rIns="91415" bIns="4570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38" y="4784725"/>
            <a:ext cx="5446712" cy="3913188"/>
          </a:xfrm>
          <a:prstGeom prst="rect">
            <a:avLst/>
          </a:prstGeom>
        </p:spPr>
        <p:txBody>
          <a:bodyPr vert="horz" lIns="91415" tIns="45707" rIns="91415" bIns="45707" rtlCol="0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3" y="9442453"/>
            <a:ext cx="2951163" cy="498475"/>
          </a:xfrm>
          <a:prstGeom prst="rect">
            <a:avLst/>
          </a:prstGeom>
        </p:spPr>
        <p:txBody>
          <a:bodyPr vert="horz" lIns="91415" tIns="45707" rIns="91415" bIns="4570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038" y="9442453"/>
            <a:ext cx="2951162" cy="498475"/>
          </a:xfrm>
          <a:prstGeom prst="rect">
            <a:avLst/>
          </a:prstGeom>
        </p:spPr>
        <p:txBody>
          <a:bodyPr vert="horz" lIns="91415" tIns="45707" rIns="91415" bIns="45707" rtlCol="0" anchor="b"/>
          <a:lstStyle>
            <a:lvl1pPr algn="r">
              <a:defRPr sz="1200"/>
            </a:lvl1pPr>
          </a:lstStyle>
          <a:p>
            <a:fld id="{33D8A0D7-3CC5-42CA-A9B9-475768EEC314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D8A0D7-3CC5-42CA-A9B9-475768EEC314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D8A0D7-3CC5-42CA-A9B9-475768EEC314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D8A0D7-3CC5-42CA-A9B9-475768EEC314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D8A0D7-3CC5-42CA-A9B9-475768EEC314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D8A0D7-3CC5-42CA-A9B9-475768EEC314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82650"/>
            <a:r>
              <a:rPr lang="ru-RU" dirty="0"/>
              <a:t>ПРОИЗВОДИТЕЛЬ</a:t>
            </a:r>
            <a:endParaRPr lang="ru-RU" dirty="0"/>
          </a:p>
          <a:p>
            <a:pPr defTabSz="882650"/>
            <a:r>
              <a:rPr lang="ru-RU" dirty="0"/>
              <a:t>ПОКУПАТЕЛЬ</a:t>
            </a:r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D8A0D7-3CC5-42CA-A9B9-475768EEC314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82650"/>
            <a:r>
              <a:rPr lang="ru-RU" dirty="0"/>
              <a:t>ПРОИЗВОДИТЕЛЬ</a:t>
            </a:r>
            <a:endParaRPr lang="ru-RU" dirty="0"/>
          </a:p>
          <a:p>
            <a:pPr defTabSz="882650"/>
            <a:r>
              <a:rPr lang="ru-RU" dirty="0"/>
              <a:t>ПОКУПАТЕЛЬ</a:t>
            </a:r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D8A0D7-3CC5-42CA-A9B9-475768EEC314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+ТПС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D8A0D7-3CC5-42CA-A9B9-475768EEC314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D8A0D7-3CC5-42CA-A9B9-475768EEC314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D8A0D7-3CC5-42CA-A9B9-475768EEC314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77FFE-5C33-4D8E-8C93-A0916C80F3E1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C31FF-CD8A-4F5A-BF04-FB1E9D3731A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E03E2-E950-44F4-BC1C-17AF0DB559B0}" type="datetime1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C31FF-CD8A-4F5A-BF04-FB1E9D3731A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16918-90B7-4A06-9FBB-E4CE8C70CD11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C31FF-CD8A-4F5A-BF04-FB1E9D3731A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44416-9FD9-4B0F-A678-C9556237FD0C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C31FF-CD8A-4F5A-BF04-FB1E9D3731A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C31FF-CD8A-4F5A-BF04-FB1E9D3731A6}" type="slidenum">
              <a:rPr lang="ru-RU" smtClean="0"/>
            </a:fld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572" y="495026"/>
            <a:ext cx="633357" cy="646301"/>
          </a:xfrm>
          <a:prstGeom prst="rect">
            <a:avLst/>
          </a:prstGeom>
          <a:ln>
            <a:noFill/>
          </a:ln>
        </p:spPr>
      </p:pic>
      <p:pic>
        <p:nvPicPr>
          <p:cNvPr id="11" name="Picture 4" descr="🇧🇾 Flag: Belarus Emoji: Meaning &amp; Usage"/>
          <p:cNvPicPr>
            <a:picLocks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004" y="459857"/>
            <a:ext cx="735446" cy="64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iOS 18.4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2962" y="459856"/>
            <a:ext cx="792000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C31FF-CD8A-4F5A-BF04-FB1E9D3731A6}" type="slidenum">
              <a:rPr lang="ru-RU" smtClean="0"/>
            </a:fld>
            <a:endParaRPr lang="ru-RU"/>
          </a:p>
        </p:txBody>
      </p:sp>
      <p:grpSp>
        <p:nvGrpSpPr>
          <p:cNvPr id="17" name="Группа 16"/>
          <p:cNvGrpSpPr/>
          <p:nvPr userDrawn="1"/>
        </p:nvGrpSpPr>
        <p:grpSpPr>
          <a:xfrm>
            <a:off x="300037" y="459856"/>
            <a:ext cx="2115418" cy="1449452"/>
            <a:chOff x="300037" y="459856"/>
            <a:chExt cx="2115418" cy="1449452"/>
          </a:xfrm>
        </p:grpSpPr>
        <p:grpSp>
          <p:nvGrpSpPr>
            <p:cNvPr id="3" name="Группа 2"/>
            <p:cNvGrpSpPr/>
            <p:nvPr userDrawn="1"/>
          </p:nvGrpSpPr>
          <p:grpSpPr>
            <a:xfrm>
              <a:off x="300037" y="1251856"/>
              <a:ext cx="2115418" cy="657452"/>
              <a:chOff x="300037" y="1251856"/>
              <a:chExt cx="2115418" cy="657452"/>
            </a:xfrm>
          </p:grpSpPr>
          <p:pic>
            <p:nvPicPr>
              <p:cNvPr id="9" name="Рисунок 8"/>
              <p:cNvPicPr>
                <a:picLocks noChangeAspect="1"/>
              </p:cNvPicPr>
              <p:nvPr/>
            </p:nvPicPr>
            <p:blipFill rotWithShape="1">
              <a:blip r:embed="rId2"/>
              <a:srcRect l="38207" t="70153" r="40658" b="16648"/>
              <a:stretch>
                <a:fillRect/>
              </a:stretch>
            </p:blipFill>
            <p:spPr>
              <a:xfrm>
                <a:off x="838200" y="1355187"/>
                <a:ext cx="1577255" cy="554121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0" name="Рисунок 9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0037" y="1251856"/>
                <a:ext cx="633357" cy="646301"/>
              </a:xfrm>
              <a:prstGeom prst="rect">
                <a:avLst/>
              </a:prstGeom>
              <a:ln>
                <a:noFill/>
              </a:ln>
            </p:spPr>
          </p:pic>
        </p:grpSp>
        <p:pic>
          <p:nvPicPr>
            <p:cNvPr id="11" name="Picture 4" descr="🇧🇾 Flag: Belarus Emoji: Meaning &amp; Usage"/>
            <p:cNvPicPr>
              <a:picLocks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2004" y="459856"/>
              <a:ext cx="735446" cy="646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2" name="Picture 6" descr="iOS 18.4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2962" y="459856"/>
            <a:ext cx="792000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64755-C37C-4C0D-8269-5BD54B573292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C31FF-CD8A-4F5A-BF04-FB1E9D3731A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7125A-6E86-4565-8646-FBD7310E414E}" type="datetime1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C31FF-CD8A-4F5A-BF04-FB1E9D3731A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2F3B-7CC9-453B-B58C-783AA4AC9B14}" type="datetime1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C31FF-CD8A-4F5A-BF04-FB1E9D3731A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D6393-33BA-41D6-82A4-7D377640640B}" type="datetime1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C31FF-CD8A-4F5A-BF04-FB1E9D3731A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716C8-5516-460C-B049-989617D939FF}" type="datetime1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C31FF-CD8A-4F5A-BF04-FB1E9D3731A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D9EA2-F228-4FB6-966E-E05BDADF99A9}" type="datetime1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C31FF-CD8A-4F5A-BF04-FB1E9D3731A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0B6EA-F9DD-46F6-B83D-31F7504B6167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AC31FF-CD8A-4F5A-BF04-FB1E9D3731A6}" type="slidenum">
              <a:rPr lang="ru-RU" smtClean="0"/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3.xml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hyperlink" Target="mailto:kuntsevich.d@pal.by" TargetMode="External"/><Relationship Id="rId8" Type="http://schemas.openxmlformats.org/officeDocument/2006/relationships/hyperlink" Target="mailto:shestakov@pal.by" TargetMode="External"/><Relationship Id="rId7" Type="http://schemas.openxmlformats.org/officeDocument/2006/relationships/hyperlink" Target="mailto:makeeva.v@brrb.by" TargetMode="External"/><Relationship Id="rId6" Type="http://schemas.openxmlformats.org/officeDocument/2006/relationships/hyperlink" Target="mailto:korotkevich.ev@brrb.by" TargetMode="External"/><Relationship Id="rId5" Type="http://schemas.openxmlformats.org/officeDocument/2006/relationships/hyperlink" Target="mailto:shvaibovich.p@brrb.by" TargetMode="External"/><Relationship Id="rId4" Type="http://schemas.openxmlformats.org/officeDocument/2006/relationships/hyperlink" Target="mailto:murashko.y@brrb.by" TargetMode="External"/><Relationship Id="rId3" Type="http://schemas.openxmlformats.org/officeDocument/2006/relationships/hyperlink" Target="mailto:popko.a@brrb.by" TargetMode="External"/><Relationship Id="rId2" Type="http://schemas.openxmlformats.org/officeDocument/2006/relationships/hyperlink" Target="mailto:stezhka.y@brrb.by" TargetMode="External"/><Relationship Id="rId12" Type="http://schemas.openxmlformats.org/officeDocument/2006/relationships/notesSlide" Target="../notesSlides/notesSlide10.xml"/><Relationship Id="rId11" Type="http://schemas.openxmlformats.org/officeDocument/2006/relationships/slideLayout" Target="../slideLayouts/slideLayout2.xml"/><Relationship Id="rId10" Type="http://schemas.openxmlformats.org/officeDocument/2006/relationships/hyperlink" Target="mailto:apanasevich.l@brrb.by" TargetMode="External"/><Relationship Id="rId1" Type="http://schemas.openxmlformats.org/officeDocument/2006/relationships/hyperlink" Target="mailto:merkul.d@brrb.by" TargetMode="External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4963" y="2428931"/>
            <a:ext cx="1155700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5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ВОЗМОЖНЫЕ СХЕМЫ ПОДДЕРЖКИ ЭКСПОРТА ТОВАРОВ (работ, услуг)</a:t>
            </a:r>
            <a:endParaRPr lang="ru-RU" sz="4500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5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 РОССИЙСКУЮ ФЕДЕРАЦИЮ</a:t>
            </a:r>
            <a:endParaRPr lang="ru-RU" sz="4500" b="1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grpSp>
        <p:nvGrpSpPr>
          <p:cNvPr id="29" name="Группа 28"/>
          <p:cNvGrpSpPr/>
          <p:nvPr/>
        </p:nvGrpSpPr>
        <p:grpSpPr>
          <a:xfrm>
            <a:off x="300037" y="459856"/>
            <a:ext cx="2115418" cy="1449452"/>
            <a:chOff x="300037" y="459856"/>
            <a:chExt cx="2115418" cy="1449452"/>
          </a:xfrm>
        </p:grpSpPr>
        <p:grpSp>
          <p:nvGrpSpPr>
            <p:cNvPr id="30" name="Группа 29"/>
            <p:cNvGrpSpPr/>
            <p:nvPr userDrawn="1"/>
          </p:nvGrpSpPr>
          <p:grpSpPr>
            <a:xfrm>
              <a:off x="300037" y="1251856"/>
              <a:ext cx="2115418" cy="657452"/>
              <a:chOff x="300037" y="1251856"/>
              <a:chExt cx="2115418" cy="657452"/>
            </a:xfrm>
          </p:grpSpPr>
          <p:pic>
            <p:nvPicPr>
              <p:cNvPr id="32" name="Рисунок 31"/>
              <p:cNvPicPr>
                <a:picLocks noChangeAspect="1"/>
              </p:cNvPicPr>
              <p:nvPr/>
            </p:nvPicPr>
            <p:blipFill rotWithShape="1">
              <a:blip r:embed="rId1"/>
              <a:srcRect l="38207" t="70153" r="40658" b="16648"/>
              <a:stretch>
                <a:fillRect/>
              </a:stretch>
            </p:blipFill>
            <p:spPr>
              <a:xfrm>
                <a:off x="838200" y="1355187"/>
                <a:ext cx="1577255" cy="554121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33" name="Рисунок 32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0037" y="1251856"/>
                <a:ext cx="633357" cy="646301"/>
              </a:xfrm>
              <a:prstGeom prst="rect">
                <a:avLst/>
              </a:prstGeom>
              <a:ln>
                <a:noFill/>
              </a:ln>
            </p:spPr>
          </p:pic>
        </p:grpSp>
        <p:pic>
          <p:nvPicPr>
            <p:cNvPr id="31" name="Picture 4" descr="🇧🇾 Flag: Belarus Emoji: Meaning &amp; Usage"/>
            <p:cNvPicPr>
              <a:picLocks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2004" y="459856"/>
              <a:ext cx="735446" cy="646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5" name="Picture 6" descr="iOS 18.4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2962" y="459856"/>
            <a:ext cx="792000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extBox 62"/>
          <p:cNvSpPr txBox="1"/>
          <p:nvPr/>
        </p:nvSpPr>
        <p:spPr>
          <a:xfrm>
            <a:off x="76523" y="3180363"/>
            <a:ext cx="10845801" cy="2485787"/>
          </a:xfrm>
          <a:prstGeom prst="round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ru-RU" sz="2000" spc="-100" dirty="0"/>
              <a:t>Вид товара: </a:t>
            </a:r>
            <a:r>
              <a:rPr lang="ru-RU" sz="2000" b="1" spc="-100" dirty="0">
                <a:solidFill>
                  <a:srgbClr val="95AE3C"/>
                </a:solidFill>
              </a:rPr>
              <a:t>товары белорусского машиностроения</a:t>
            </a:r>
            <a:endParaRPr lang="ru-RU" sz="2000" b="1" spc="-100" dirty="0">
              <a:solidFill>
                <a:srgbClr val="95AE3C"/>
              </a:solidFill>
            </a:endParaRPr>
          </a:p>
          <a:p>
            <a:r>
              <a:rPr lang="ru-RU" sz="2000" spc="-100" dirty="0"/>
              <a:t>Срок: </a:t>
            </a:r>
            <a:r>
              <a:rPr lang="ru-RU" sz="2000" b="1" spc="-100" dirty="0">
                <a:solidFill>
                  <a:srgbClr val="95AE3C"/>
                </a:solidFill>
              </a:rPr>
              <a:t>до 5 лет</a:t>
            </a:r>
            <a:endParaRPr lang="ru-RU" sz="2000" b="1" spc="-100" dirty="0">
              <a:solidFill>
                <a:srgbClr val="95AE3C"/>
              </a:solidFill>
            </a:endParaRPr>
          </a:p>
          <a:p>
            <a:endParaRPr lang="ru-RU" sz="2000" b="1" spc="-100" dirty="0">
              <a:solidFill>
                <a:srgbClr val="95AE3C"/>
              </a:solidFill>
            </a:endParaRPr>
          </a:p>
          <a:p>
            <a:endParaRPr lang="ru-RU" sz="2000" b="1" spc="-100" dirty="0">
              <a:solidFill>
                <a:srgbClr val="95AE3C"/>
              </a:solidFill>
            </a:endParaRPr>
          </a:p>
          <a:p>
            <a:endParaRPr lang="ru-RU" sz="2000" b="1" spc="-100" dirty="0">
              <a:solidFill>
                <a:srgbClr val="95AE3C"/>
              </a:solidFill>
            </a:endParaRPr>
          </a:p>
          <a:p>
            <a:endParaRPr lang="ru-RU" sz="2000" b="1" spc="-100" dirty="0">
              <a:solidFill>
                <a:srgbClr val="95AE3C"/>
              </a:solidFill>
            </a:endParaRPr>
          </a:p>
          <a:p>
            <a:endParaRPr lang="en-US" sz="2000" b="1" spc="-100" dirty="0">
              <a:solidFill>
                <a:srgbClr val="95AE3C"/>
              </a:solidFill>
            </a:endParaRPr>
          </a:p>
        </p:txBody>
      </p:sp>
      <p:sp>
        <p:nvSpPr>
          <p:cNvPr id="2" name="WRITE HERE SOMETHING ABOUT"/>
          <p:cNvSpPr txBox="1"/>
          <p:nvPr/>
        </p:nvSpPr>
        <p:spPr>
          <a:xfrm>
            <a:off x="334963" y="1304925"/>
            <a:ext cx="11536975" cy="461665"/>
          </a:xfrm>
          <a:prstGeom prst="rect">
            <a:avLst/>
          </a:prstGeom>
          <a:ln w="12700">
            <a:miter lim="400000"/>
          </a:ln>
        </p:spPr>
        <p:txBody>
          <a:bodyPr wrap="square" lIns="34307" rIns="34307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600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ru-RU" sz="2400" dirty="0">
                <a:solidFill>
                  <a:srgbClr val="95AE3C"/>
                </a:solidFill>
                <a:latin typeface="Bahnschrift SemiBold" panose="020B0502040204020203" pitchFamily="34" charset="0"/>
              </a:rPr>
              <a:t>ФИНАНСИРОВАНИЕ ЧЕРЕЗ ПРОМАГРОЛИЗИНГ-ЦЕНТР</a:t>
            </a:r>
            <a:endParaRPr lang="ru-RU" sz="2400" dirty="0">
              <a:solidFill>
                <a:srgbClr val="231F20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4989" y="2194008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ПАЛ-ЦЕНТР (РФ)</a:t>
            </a:r>
            <a:endParaRPr lang="ru-RU" sz="2800" dirty="0"/>
          </a:p>
        </p:txBody>
      </p:sp>
      <p:sp>
        <p:nvSpPr>
          <p:cNvPr id="48" name="TextBox 47"/>
          <p:cNvSpPr txBox="1"/>
          <p:nvPr/>
        </p:nvSpPr>
        <p:spPr>
          <a:xfrm>
            <a:off x="6484953" y="2243446"/>
            <a:ext cx="3945308" cy="510778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ЛИЗИНГОПОЛУЧАТЕЛЬ (РФ)</a:t>
            </a:r>
            <a:endParaRPr lang="ru-RU" sz="2400" dirty="0"/>
          </a:p>
        </p:txBody>
      </p:sp>
      <p:sp>
        <p:nvSpPr>
          <p:cNvPr id="57" name="TextBox 56"/>
          <p:cNvSpPr txBox="1"/>
          <p:nvPr/>
        </p:nvSpPr>
        <p:spPr>
          <a:xfrm>
            <a:off x="3654166" y="2507615"/>
            <a:ext cx="280247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latin typeface="Verdana" panose="020B0604030504040204" pitchFamily="34" charset="0"/>
                <a:ea typeface="Verdana" panose="020B0604030504040204" pitchFamily="34" charset="0"/>
              </a:rPr>
              <a:t>реализация в лизинг (Указ №466)</a:t>
            </a:r>
            <a:endParaRPr lang="ru-RU" sz="15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25" name="Прямая со стрелкой 24"/>
          <p:cNvCxnSpPr>
            <a:stCxn id="5" idx="3"/>
          </p:cNvCxnSpPr>
          <p:nvPr/>
        </p:nvCxnSpPr>
        <p:spPr>
          <a:xfrm>
            <a:off x="3619818" y="2483449"/>
            <a:ext cx="2847270" cy="2634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10430261" y="1334281"/>
            <a:ext cx="1441677" cy="646986"/>
          </a:xfrm>
          <a:prstGeom prst="roundRect">
            <a:avLst/>
          </a:prstGeom>
          <a:solidFill>
            <a:srgbClr val="95AE3C"/>
          </a:solidFill>
          <a:ln w="38100">
            <a:solidFill>
              <a:srgbClr val="95AE3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НОВЫЙ ПРОДУКТ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335686" y="3368251"/>
            <a:ext cx="4842597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/>
              <a:t>УДОРОЖАНИЕ в</a:t>
            </a:r>
            <a:r>
              <a:rPr lang="en-US" sz="2800" dirty="0"/>
              <a:t> </a:t>
            </a:r>
            <a:r>
              <a:rPr lang="en-US" sz="2800" b="1" dirty="0">
                <a:solidFill>
                  <a:srgbClr val="CD3E33"/>
                </a:solidFill>
              </a:rPr>
              <a:t>RUB</a:t>
            </a:r>
            <a:r>
              <a:rPr lang="en-US" sz="2800" dirty="0"/>
              <a:t> </a:t>
            </a:r>
            <a:r>
              <a:rPr lang="ru-RU" sz="2800" dirty="0"/>
              <a:t>от</a:t>
            </a:r>
            <a:r>
              <a:rPr lang="en-US" sz="2800" dirty="0"/>
              <a:t> 6,0%</a:t>
            </a:r>
            <a:endParaRPr lang="ru-RU" sz="2800" dirty="0"/>
          </a:p>
        </p:txBody>
      </p:sp>
      <p:sp>
        <p:nvSpPr>
          <p:cNvPr id="36" name="TextBox 35"/>
          <p:cNvSpPr txBox="1"/>
          <p:nvPr/>
        </p:nvSpPr>
        <p:spPr>
          <a:xfrm>
            <a:off x="10413099" y="4073877"/>
            <a:ext cx="1476000" cy="756000"/>
          </a:xfrm>
          <a:prstGeom prst="roundRect">
            <a:avLst/>
          </a:prstGeom>
          <a:solidFill>
            <a:srgbClr val="800080"/>
          </a:solidFill>
          <a:ln w="381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</a:rPr>
              <a:t>ПАЛ-Центр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633460" y="2236318"/>
            <a:ext cx="280247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latin typeface="Verdana" panose="020B0604030504040204" pitchFamily="34" charset="0"/>
                <a:ea typeface="Verdana" panose="020B0604030504040204" pitchFamily="34" charset="0"/>
              </a:rPr>
              <a:t>в </a:t>
            </a:r>
            <a:r>
              <a:rPr lang="en-US" sz="1500" dirty="0">
                <a:solidFill>
                  <a:srgbClr val="CD3E3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RUB</a:t>
            </a:r>
            <a:endParaRPr lang="ru-RU" sz="1500" dirty="0">
              <a:solidFill>
                <a:srgbClr val="CD3E3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2" name="Номер слайда 1"/>
          <p:cNvSpPr txBox="1"/>
          <p:nvPr/>
        </p:nvSpPr>
        <p:spPr>
          <a:xfrm>
            <a:off x="11489984" y="6565126"/>
            <a:ext cx="676958" cy="3014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6575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2515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9090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45030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1605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18180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54120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90695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0725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10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RITE HERE SOMETHING ABOUT"/>
          <p:cNvSpPr txBox="1"/>
          <p:nvPr/>
        </p:nvSpPr>
        <p:spPr>
          <a:xfrm>
            <a:off x="334963" y="1304925"/>
            <a:ext cx="11536975" cy="861774"/>
          </a:xfrm>
          <a:prstGeom prst="rect">
            <a:avLst/>
          </a:prstGeom>
          <a:ln w="12700">
            <a:miter lim="400000"/>
          </a:ln>
        </p:spPr>
        <p:txBody>
          <a:bodyPr wrap="square" lIns="34307" rIns="34307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600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ru-RU" sz="2400" dirty="0">
                <a:solidFill>
                  <a:srgbClr val="95AE3C"/>
                </a:solidFill>
                <a:latin typeface="Bahnschrift SemiBold" panose="020B0502040204020203" pitchFamily="34" charset="0"/>
              </a:rPr>
              <a:t>ДЕПОЗИТНЫЕ ПРОГРАММЫ ДЛЯ БЕЛОРУССКИХ БАНКОВ </a:t>
            </a:r>
            <a:endParaRPr lang="ru-RU" sz="2400" dirty="0">
              <a:solidFill>
                <a:srgbClr val="95AE3C"/>
              </a:solidFill>
              <a:latin typeface="Bahnschrift SemiBold" panose="020B0502040204020203" pitchFamily="34" charset="0"/>
            </a:endParaRPr>
          </a:p>
          <a:p>
            <a:r>
              <a:rPr lang="ru-RU" sz="2400" dirty="0">
                <a:solidFill>
                  <a:srgbClr val="95AE3C"/>
                </a:solidFill>
                <a:latin typeface="Bahnschrift SemiBold" panose="020B0502040204020203" pitchFamily="34" charset="0"/>
              </a:rPr>
              <a:t>(ДОЧЕРНИХ РОССИЙСКИХ)</a:t>
            </a:r>
            <a:endParaRPr lang="ru-RU" sz="2400" dirty="0">
              <a:solidFill>
                <a:srgbClr val="231F20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44509" y="2110154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ПОКУПАТЕЛЬ</a:t>
            </a:r>
            <a:endParaRPr lang="ru-RU" sz="2800" dirty="0"/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3328366" y="2255266"/>
            <a:ext cx="4904641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525589" y="1967652"/>
            <a:ext cx="119898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latin typeface="Verdana" panose="020B0604030504040204" pitchFamily="34" charset="0"/>
                <a:ea typeface="Verdana" panose="020B0604030504040204" pitchFamily="34" charset="0"/>
              </a:rPr>
              <a:t>поставка</a:t>
            </a:r>
            <a:endParaRPr lang="ru-RU" sz="15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64714" y="4081994"/>
            <a:ext cx="4244624" cy="408623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ЭФФЕКТИВНАЯ СТАВКА до 9,9% в</a:t>
            </a:r>
            <a:r>
              <a:rPr lang="ru-RU" b="1" dirty="0">
                <a:solidFill>
                  <a:srgbClr val="4AA657"/>
                </a:solidFill>
              </a:rPr>
              <a:t> </a:t>
            </a:r>
            <a:r>
              <a:rPr lang="en-US" b="1" dirty="0">
                <a:solidFill>
                  <a:srgbClr val="4AA657"/>
                </a:solidFill>
              </a:rPr>
              <a:t>BYN </a:t>
            </a:r>
            <a:endParaRPr lang="ru-RU" b="1" dirty="0">
              <a:solidFill>
                <a:srgbClr val="4AA657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6237" y="2884375"/>
            <a:ext cx="2964829" cy="919401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Дочерний банк банка РФ</a:t>
            </a:r>
            <a:endParaRPr lang="ru-RU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363537" y="4078118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БАНК РАЗВИТИЯ</a:t>
            </a:r>
            <a:endParaRPr lang="ru-RU" sz="2800" dirty="0"/>
          </a:p>
        </p:txBody>
      </p:sp>
      <p:sp>
        <p:nvSpPr>
          <p:cNvPr id="39" name="TextBox 38"/>
          <p:cNvSpPr txBox="1"/>
          <p:nvPr/>
        </p:nvSpPr>
        <p:spPr>
          <a:xfrm>
            <a:off x="363600" y="5018400"/>
            <a:ext cx="10845801" cy="1123712"/>
          </a:xfrm>
          <a:prstGeom prst="round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ru-RU" sz="2000" spc="-100" dirty="0"/>
              <a:t>Срок кредита: не более срока депозита</a:t>
            </a:r>
            <a:endParaRPr lang="ru-RU" sz="2000" spc="-100" dirty="0"/>
          </a:p>
          <a:p>
            <a:r>
              <a:rPr lang="ru-RU" sz="2000" b="1" spc="-100" dirty="0">
                <a:solidFill>
                  <a:srgbClr val="95AE3C"/>
                </a:solidFill>
              </a:rPr>
              <a:t>Страховка не требуется</a:t>
            </a:r>
            <a:endParaRPr lang="ru-RU" sz="2000" b="1" spc="-100" dirty="0">
              <a:solidFill>
                <a:srgbClr val="95AE3C"/>
              </a:solidFill>
            </a:endParaRPr>
          </a:p>
          <a:p>
            <a:r>
              <a:rPr lang="ru-RU" sz="2000" spc="-100" dirty="0"/>
              <a:t>Объем финансирования: </a:t>
            </a:r>
            <a:r>
              <a:rPr lang="ru-RU" sz="2000" b="1" spc="-100" dirty="0">
                <a:solidFill>
                  <a:srgbClr val="95AE3C"/>
                </a:solidFill>
              </a:rPr>
              <a:t>до 100% экспортного контракта</a:t>
            </a:r>
            <a:endParaRPr lang="ru-RU" sz="2000" b="1" spc="-100" dirty="0">
              <a:solidFill>
                <a:srgbClr val="95AE3C"/>
              </a:solidFill>
            </a:endParaRPr>
          </a:p>
        </p:txBody>
      </p:sp>
      <p:grpSp>
        <p:nvGrpSpPr>
          <p:cNvPr id="51" name="Группа 50"/>
          <p:cNvGrpSpPr/>
          <p:nvPr/>
        </p:nvGrpSpPr>
        <p:grpSpPr>
          <a:xfrm rot="16200000">
            <a:off x="8118832" y="-3419323"/>
            <a:ext cx="3948573" cy="9471564"/>
            <a:chOff x="-1120033" y="-1287172"/>
            <a:chExt cx="3948573" cy="8670690"/>
          </a:xfrm>
        </p:grpSpPr>
        <p:sp>
          <p:nvSpPr>
            <p:cNvPr id="56" name="TextBox 55"/>
            <p:cNvSpPr txBox="1"/>
            <p:nvPr/>
          </p:nvSpPr>
          <p:spPr>
            <a:xfrm rot="5119713">
              <a:off x="-1517402" y="-889803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кредит</a:t>
              </a:r>
              <a:endParaRPr lang="ru-RU" sz="15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 rot="5400000">
              <a:off x="1459991" y="6014969"/>
              <a:ext cx="241393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реализация в рассрочку</a:t>
              </a:r>
              <a:endParaRPr lang="ru-RU" sz="15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cxnSp>
        <p:nvCxnSpPr>
          <p:cNvPr id="58" name="Прямая со стрелкой 57"/>
          <p:cNvCxnSpPr>
            <a:stCxn id="8" idx="3"/>
          </p:cNvCxnSpPr>
          <p:nvPr/>
        </p:nvCxnSpPr>
        <p:spPr>
          <a:xfrm flipV="1">
            <a:off x="3341066" y="2660684"/>
            <a:ext cx="4903442" cy="683392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>
            <a:off x="13495759" y="0"/>
            <a:ext cx="0" cy="522035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Группа 40"/>
          <p:cNvGrpSpPr/>
          <p:nvPr/>
        </p:nvGrpSpPr>
        <p:grpSpPr>
          <a:xfrm>
            <a:off x="3210256" y="3424941"/>
            <a:ext cx="1366076" cy="734309"/>
            <a:chOff x="2355123" y="3446623"/>
            <a:chExt cx="1366076" cy="815711"/>
          </a:xfrm>
        </p:grpSpPr>
        <p:sp>
          <p:nvSpPr>
            <p:cNvPr id="42" name="TextBox 41"/>
            <p:cNvSpPr txBox="1"/>
            <p:nvPr/>
          </p:nvSpPr>
          <p:spPr>
            <a:xfrm>
              <a:off x="2355123" y="3687012"/>
              <a:ext cx="1366076" cy="358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депозит</a:t>
              </a:r>
              <a:endParaRPr lang="ru-RU" sz="15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cxnSp>
          <p:nvCxnSpPr>
            <p:cNvPr id="43" name="Соединитель: уступ 42"/>
            <p:cNvCxnSpPr/>
            <p:nvPr/>
          </p:nvCxnSpPr>
          <p:spPr>
            <a:xfrm flipV="1">
              <a:off x="2473233" y="3446623"/>
              <a:ext cx="12700" cy="815711"/>
            </a:xfrm>
            <a:prstGeom prst="bentConnector3">
              <a:avLst>
                <a:gd name="adj1" fmla="val 1109591"/>
              </a:avLst>
            </a:prstGeom>
            <a:ln>
              <a:solidFill>
                <a:schemeClr val="tx1">
                  <a:lumMod val="95000"/>
                  <a:lumOff val="5000"/>
                </a:schemeClr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0" name="TextBox 29"/>
          <p:cNvSpPr txBox="1"/>
          <p:nvPr/>
        </p:nvSpPr>
        <p:spPr>
          <a:xfrm>
            <a:off x="10430261" y="1334281"/>
            <a:ext cx="1441677" cy="646986"/>
          </a:xfrm>
          <a:prstGeom prst="roundRect">
            <a:avLst/>
          </a:prstGeom>
          <a:solidFill>
            <a:srgbClr val="95AE3C"/>
          </a:solidFill>
          <a:ln w="38100">
            <a:solidFill>
              <a:srgbClr val="95AE3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НОВЫЙ ПРОДУКТ</a:t>
            </a:r>
            <a:endParaRPr lang="ru-RU" sz="1600" b="1" dirty="0">
              <a:solidFill>
                <a:schemeClr val="bg1"/>
              </a:solidFill>
            </a:endParaRPr>
          </a:p>
        </p:txBody>
      </p:sp>
      <p:cxnSp>
        <p:nvCxnSpPr>
          <p:cNvPr id="31" name="Прямая со стрелкой 30"/>
          <p:cNvCxnSpPr/>
          <p:nvPr/>
        </p:nvCxnSpPr>
        <p:spPr>
          <a:xfrm flipH="1">
            <a:off x="3341066" y="2476594"/>
            <a:ext cx="4904641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5538003" y="2418788"/>
            <a:ext cx="119898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latin typeface="Verdana" panose="020B0604030504040204" pitchFamily="34" charset="0"/>
                <a:ea typeface="Verdana" panose="020B0604030504040204" pitchFamily="34" charset="0"/>
              </a:rPr>
              <a:t>оплата</a:t>
            </a:r>
            <a:endParaRPr lang="ru-RU" sz="15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34" name="Группа 33"/>
          <p:cNvGrpSpPr/>
          <p:nvPr/>
        </p:nvGrpSpPr>
        <p:grpSpPr>
          <a:xfrm rot="21140246">
            <a:off x="5954681" y="2696382"/>
            <a:ext cx="1592046" cy="707387"/>
            <a:chOff x="12681138" y="2153140"/>
            <a:chExt cx="986380" cy="438274"/>
          </a:xfrm>
        </p:grpSpPr>
        <p:sp>
          <p:nvSpPr>
            <p:cNvPr id="35" name="Овал 34"/>
            <p:cNvSpPr/>
            <p:nvPr/>
          </p:nvSpPr>
          <p:spPr>
            <a:xfrm>
              <a:off x="12965039" y="2153140"/>
              <a:ext cx="445306" cy="429035"/>
            </a:xfrm>
            <a:prstGeom prst="ellipse">
              <a:avLst/>
            </a:prstGeom>
            <a:solidFill>
              <a:srgbClr val="95AE3C">
                <a:alpha val="20000"/>
              </a:srgbClr>
            </a:solidFill>
            <a:ln w="381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2681138" y="2252860"/>
              <a:ext cx="98638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/>
                <a:t> маржа</a:t>
              </a:r>
              <a:endParaRPr lang="ru-RU" dirty="0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363600" y="2110154"/>
            <a:ext cx="2964829" cy="578882"/>
          </a:xfrm>
          <a:prstGeom prst="roundRect">
            <a:avLst/>
          </a:prstGeom>
          <a:solidFill>
            <a:srgbClr val="95AE3C">
              <a:alpha val="70000"/>
            </a:srgbClr>
          </a:solidFill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ПРОИЗВОДИТЕЛЬ</a:t>
            </a:r>
            <a:endParaRPr lang="ru-RU" sz="2800" dirty="0"/>
          </a:p>
        </p:txBody>
      </p:sp>
      <p:sp>
        <p:nvSpPr>
          <p:cNvPr id="28" name="TextBox 27"/>
          <p:cNvSpPr txBox="1"/>
          <p:nvPr/>
        </p:nvSpPr>
        <p:spPr>
          <a:xfrm>
            <a:off x="9875838" y="5386010"/>
            <a:ext cx="2016125" cy="664012"/>
          </a:xfrm>
          <a:prstGeom prst="roundRect">
            <a:avLst/>
          </a:prstGeom>
          <a:solidFill>
            <a:srgbClr val="800080"/>
          </a:solidFill>
          <a:ln w="381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100" b="1" dirty="0">
                <a:solidFill>
                  <a:schemeClr val="bg1"/>
                </a:solidFill>
              </a:rPr>
              <a:t>Депозитные программы</a:t>
            </a:r>
            <a:r>
              <a:rPr lang="en-US" sz="1100" b="1" dirty="0">
                <a:solidFill>
                  <a:schemeClr val="bg1"/>
                </a:solidFill>
              </a:rPr>
              <a:t> </a:t>
            </a:r>
            <a:endParaRPr lang="ru-RU" sz="1100" b="1" dirty="0">
              <a:solidFill>
                <a:schemeClr val="bg1"/>
              </a:solidFill>
            </a:endParaRPr>
          </a:p>
          <a:p>
            <a:pPr algn="ctr"/>
            <a:r>
              <a:rPr lang="ru-RU" sz="1100" b="1" dirty="0">
                <a:solidFill>
                  <a:schemeClr val="bg1"/>
                </a:solidFill>
              </a:rPr>
              <a:t>для дочерних банков</a:t>
            </a:r>
            <a:endParaRPr lang="ru-RU" sz="1100" b="1" dirty="0">
              <a:solidFill>
                <a:schemeClr val="bg1"/>
              </a:solidFill>
            </a:endParaRPr>
          </a:p>
          <a:p>
            <a:pPr algn="ctr"/>
            <a:r>
              <a:rPr lang="ru-RU" sz="1100" i="1" dirty="0">
                <a:solidFill>
                  <a:schemeClr val="bg1"/>
                </a:solidFill>
              </a:rPr>
              <a:t>новый продукт</a:t>
            </a:r>
            <a:endParaRPr lang="ru-RU" sz="1100" i="1" dirty="0">
              <a:solidFill>
                <a:schemeClr val="bg1"/>
              </a:solidFill>
            </a:endParaRPr>
          </a:p>
        </p:txBody>
      </p:sp>
      <p:sp>
        <p:nvSpPr>
          <p:cNvPr id="27" name="Номер слайда 1"/>
          <p:cNvSpPr txBox="1"/>
          <p:nvPr/>
        </p:nvSpPr>
        <p:spPr>
          <a:xfrm>
            <a:off x="11489984" y="6565126"/>
            <a:ext cx="676958" cy="3014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6575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2515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9090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45030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1605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18180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54120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90695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0725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200" dirty="0">
                <a:solidFill>
                  <a:prstClr val="black"/>
                </a:solidFill>
                <a:latin typeface="Source Sans Pro"/>
              </a:rPr>
              <a:t>11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Welcome Message"/>
          <p:cNvSpPr txBox="1"/>
          <p:nvPr/>
        </p:nvSpPr>
        <p:spPr>
          <a:xfrm>
            <a:off x="1919288" y="242853"/>
            <a:ext cx="7956549" cy="646331"/>
          </a:xfrm>
          <a:prstGeom prst="rect">
            <a:avLst/>
          </a:prstGeom>
          <a:ln w="12700">
            <a:miter lim="400000"/>
          </a:ln>
        </p:spPr>
        <p:txBody>
          <a:bodyPr wrap="square" lIns="17154" rIns="17154">
            <a:spAutoFit/>
          </a:bodyPr>
          <a:lstStyle>
            <a:lvl1pPr>
              <a:defRPr sz="13800" b="1">
                <a:solidFill>
                  <a:srgbClr val="000000"/>
                </a:solidFill>
              </a:defRPr>
            </a:lvl1pPr>
          </a:lstStyle>
          <a:p>
            <a:pPr algn="ctr" defTabSz="913765" hangingPunct="0"/>
            <a:r>
              <a:rPr lang="ru-RU" sz="1800" kern="0" dirty="0">
                <a:cs typeface="Helvetica"/>
                <a:sym typeface="Helvetica"/>
              </a:rPr>
              <a:t>КЛЮЧЕВЫЕ КОНТАКТЫ ПО ВЗАИМОДЕЙСТВИЮ </a:t>
            </a:r>
            <a:endParaRPr lang="ru-RU" sz="1800" kern="0" dirty="0">
              <a:cs typeface="Helvetica"/>
              <a:sym typeface="Helvetica"/>
            </a:endParaRPr>
          </a:p>
          <a:p>
            <a:pPr algn="ctr" defTabSz="913765" hangingPunct="0"/>
            <a:r>
              <a:rPr lang="ru-RU" sz="1800" kern="0" dirty="0">
                <a:cs typeface="Helvetica"/>
                <a:sym typeface="Helvetica"/>
              </a:rPr>
              <a:t>В РАМКАХ СХЕМ ЭКСПОРТНОГО ФИНАНСИРОВАНИЯ</a:t>
            </a:r>
            <a:endParaRPr sz="1800" kern="0" dirty="0">
              <a:cs typeface="Helvetica"/>
              <a:sym typeface="Helvetica"/>
            </a:endParaRPr>
          </a:p>
        </p:txBody>
      </p:sp>
      <p:graphicFrame>
        <p:nvGraphicFramePr>
          <p:cNvPr id="39" name="Table 2"/>
          <p:cNvGraphicFramePr>
            <a:graphicFrameLocks noGrp="1"/>
          </p:cNvGraphicFramePr>
          <p:nvPr/>
        </p:nvGraphicFramePr>
        <p:xfrm>
          <a:off x="142214" y="1306140"/>
          <a:ext cx="3991419" cy="11839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91419"/>
              </a:tblGrid>
              <a:tr h="1183979"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ДМИТРИЙ ЕВГЕНЬЕВИЧ МЕРКУЛЬ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Исполнительный директор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pt-BR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Тел.:  + 375 17 239 10 55</a:t>
                      </a:r>
                      <a:endParaRPr lang="pt-BR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pt-BR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E-mail:</a:t>
                      </a:r>
                      <a:r>
                        <a:rPr lang="pt-BR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pt-BR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hlinkClick r:id="rId1"/>
                        </a:rPr>
                        <a:t>merkul.d@brrb.by</a:t>
                      </a:r>
                      <a:r>
                        <a:rPr lang="ru-RU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</a:rPr>
                        <a:t>  </a:t>
                      </a:r>
                      <a:endParaRPr lang="en-US" sz="11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0" name="Table 2"/>
          <p:cNvGraphicFramePr>
            <a:graphicFrameLocks noGrp="1"/>
          </p:cNvGraphicFramePr>
          <p:nvPr/>
        </p:nvGraphicFramePr>
        <p:xfrm>
          <a:off x="81285" y="2325360"/>
          <a:ext cx="4848448" cy="3721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48448"/>
              </a:tblGrid>
              <a:tr h="372141">
                <a:tc>
                  <a:txBody>
                    <a:bodyPr/>
                    <a:lstStyle/>
                    <a:p>
                      <a:pPr algn="ctr"/>
                      <a:r>
                        <a:rPr lang="ru-RU" sz="1000" spc="300" baseline="0" dirty="0">
                          <a:solidFill>
                            <a:schemeClr val="tx1"/>
                          </a:solidFill>
                          <a:latin typeface="+mn-lt"/>
                        </a:rPr>
                        <a:t>УПРАВЛЕНИЕ МЕЖДУНАРОДНОГО БИЗНЕСА</a:t>
                      </a:r>
                      <a:endParaRPr lang="en-US" sz="1000" spc="3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45720" marR="45720" marT="22860" marB="228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2" name="Table 2"/>
          <p:cNvGraphicFramePr>
            <a:graphicFrameLocks noGrp="1"/>
          </p:cNvGraphicFramePr>
          <p:nvPr/>
        </p:nvGraphicFramePr>
        <p:xfrm>
          <a:off x="156171" y="2555843"/>
          <a:ext cx="1978140" cy="11839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8140"/>
              </a:tblGrid>
              <a:tr h="118397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ЮЛИЯ СЕРГЕЕВНА  СТЕЖКА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Начальник Управления международного бизнеса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Тел.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:  + 375 17 3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09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 6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8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50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E-mail:</a:t>
                      </a:r>
                      <a:r>
                        <a:rPr lang="en-US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hlinkClick r:id="rId2"/>
                        </a:rPr>
                        <a:t>stezhka.y@brrb.by</a:t>
                      </a:r>
                      <a:r>
                        <a:rPr lang="ru-RU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</a:rPr>
                        <a:t> </a:t>
                      </a:r>
                      <a:endParaRPr lang="en-US" sz="11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4" name="Table 2"/>
          <p:cNvGraphicFramePr>
            <a:graphicFrameLocks noGrp="1"/>
          </p:cNvGraphicFramePr>
          <p:nvPr/>
        </p:nvGraphicFramePr>
        <p:xfrm>
          <a:off x="3094730" y="1306560"/>
          <a:ext cx="2251692" cy="9762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1692"/>
              </a:tblGrid>
              <a:tr h="976293"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АЛЕКСЕЙ СЕРГЕЕВИЧ  ПОПКО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Начальник Управления экспортного финансирования </a:t>
                      </a:r>
                      <a:endParaRPr lang="en-US" sz="5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Тел.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:  + 375 17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 239 11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43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E-mail:</a:t>
                      </a:r>
                      <a:r>
                        <a:rPr lang="ru-RU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hlinkClick r:id="rId3"/>
                        </a:rPr>
                        <a:t>popko.a@brrb.by</a:t>
                      </a:r>
                      <a:r>
                        <a:rPr lang="en-US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</a:rPr>
                        <a:t> </a:t>
                      </a:r>
                      <a:endParaRPr lang="en-US" sz="11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5" name="Table 2"/>
          <p:cNvGraphicFramePr>
            <a:graphicFrameLocks noGrp="1"/>
          </p:cNvGraphicFramePr>
          <p:nvPr/>
        </p:nvGraphicFramePr>
        <p:xfrm>
          <a:off x="3090691" y="3613597"/>
          <a:ext cx="2464348" cy="11839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4348"/>
              </a:tblGrid>
              <a:tr h="1183979"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МАКСИМ ВАСИЛЬЕВИЧ МУРАШКО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Главный специалист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Тел.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:  + 375 17 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239 10 58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E-mail:</a:t>
                      </a:r>
                      <a:r>
                        <a:rPr lang="en-US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hlinkClick r:id="rId4"/>
                        </a:rPr>
                        <a:t>murashko.m@brrb.by</a:t>
                      </a:r>
                      <a:r>
                        <a:rPr lang="ru-RU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</a:rPr>
                        <a:t> </a:t>
                      </a:r>
                      <a:endParaRPr lang="en-US" sz="11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7" name="Table 2"/>
          <p:cNvGraphicFramePr>
            <a:graphicFrameLocks noGrp="1"/>
          </p:cNvGraphicFramePr>
          <p:nvPr/>
        </p:nvGraphicFramePr>
        <p:xfrm>
          <a:off x="142215" y="3613597"/>
          <a:ext cx="2421856" cy="11220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1856"/>
              </a:tblGrid>
              <a:tr h="1122064"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ПАВЕЛ ВАЛЕРЬЕВИЧ ШВАЙБОВИЧ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Главный специалист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Тел.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:  + 375 17 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239 11 33</a:t>
                      </a:r>
                      <a:endParaRPr lang="ru-RU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E-mail:</a:t>
                      </a:r>
                      <a:r>
                        <a:rPr lang="en-US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hlinkClick r:id="rId5"/>
                        </a:rPr>
                        <a:t>shvaibovich.p@brrb.by</a:t>
                      </a:r>
                      <a:r>
                        <a:rPr lang="ru-RU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</a:rPr>
                        <a:t> </a:t>
                      </a:r>
                      <a:endParaRPr lang="ru-RU" sz="11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9" name="Table 2"/>
          <p:cNvGraphicFramePr>
            <a:graphicFrameLocks noGrp="1"/>
          </p:cNvGraphicFramePr>
          <p:nvPr/>
        </p:nvGraphicFramePr>
        <p:xfrm>
          <a:off x="3094730" y="4637163"/>
          <a:ext cx="2810366" cy="11839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0366"/>
              </a:tblGrid>
              <a:tr h="1183979"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ЕКАТЕРИНА ВАСИЛЬЕВНА КОРОТКЕВИЧ 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Главный специалист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Тел.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:  + 375 17 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239 10 53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E-mail:</a:t>
                      </a:r>
                      <a:r>
                        <a:rPr lang="en-US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100" b="0" u="sng" dirty="0">
                          <a:solidFill>
                            <a:schemeClr val="accent1"/>
                          </a:solidFill>
                          <a:latin typeface="+mn-lt"/>
                          <a:hlinkClick r:id="rId6"/>
                        </a:rPr>
                        <a:t>korotkevich.ev@brrb.by</a:t>
                      </a:r>
                      <a:endParaRPr lang="ru-RU" sz="1100" b="0" u="sng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50" name="Table 2"/>
          <p:cNvGraphicFramePr>
            <a:graphicFrameLocks noGrp="1"/>
          </p:cNvGraphicFramePr>
          <p:nvPr/>
        </p:nvGraphicFramePr>
        <p:xfrm>
          <a:off x="142214" y="4637163"/>
          <a:ext cx="2471411" cy="10825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1411"/>
              </a:tblGrid>
              <a:tr h="1082539"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ВЕРОНИКА ИВАНОВНА МАКЕЕВА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Главный специалист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Тел.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:  + 375 17 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239 10 59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E-mail:</a:t>
                      </a:r>
                      <a:r>
                        <a:rPr lang="en-US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hlinkClick r:id="rId7"/>
                        </a:rPr>
                        <a:t>makeeva.v@brrb.by</a:t>
                      </a:r>
                      <a:r>
                        <a:rPr lang="ru-RU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</a:rPr>
                        <a:t> </a:t>
                      </a:r>
                      <a:endParaRPr lang="ru-RU" sz="11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</a:endParaRPr>
                    </a:p>
                    <a:p>
                      <a:pPr algn="l"/>
                      <a:endParaRPr lang="ru-RU" sz="11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1" name="Прямоугольник 50"/>
          <p:cNvSpPr/>
          <p:nvPr/>
        </p:nvSpPr>
        <p:spPr>
          <a:xfrm>
            <a:off x="6034146" y="1061631"/>
            <a:ext cx="5860095" cy="66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765" hangingPunct="0"/>
            <a:r>
              <a:rPr lang="ru-RU" altLang="ru-RU" sz="1600" b="1" u="sng" kern="0" spc="150" dirty="0">
                <a:solidFill>
                  <a:srgbClr val="515457">
                    <a:lumMod val="50000"/>
                  </a:srgbClr>
                </a:solidFill>
                <a:cs typeface="Helvetica"/>
                <a:sym typeface="Helvetica"/>
              </a:rPr>
              <a:t>ОАО «ПРОМАГРОЛИЗИНГ»</a:t>
            </a:r>
            <a:endParaRPr lang="ru-RU" altLang="ru-RU" sz="1600" b="1" u="sng" kern="0" spc="150" dirty="0">
              <a:solidFill>
                <a:srgbClr val="515457">
                  <a:lumMod val="50000"/>
                </a:srgbClr>
              </a:solidFill>
              <a:cs typeface="Helvetica"/>
              <a:sym typeface="Helvetica"/>
            </a:endParaRPr>
          </a:p>
          <a:p>
            <a:pPr defTabSz="913765" hangingPunct="0"/>
            <a:endParaRPr lang="en-US" altLang="ru-RU" sz="1000" b="1" kern="0" dirty="0">
              <a:solidFill>
                <a:srgbClr val="515457">
                  <a:lumMod val="50000"/>
                </a:srgbClr>
              </a:solidFill>
              <a:cs typeface="Helvetica"/>
              <a:sym typeface="Helvetica"/>
            </a:endParaRPr>
          </a:p>
          <a:p>
            <a:pPr>
              <a:spcAft>
                <a:spcPts val="400"/>
              </a:spcAft>
            </a:pPr>
            <a:endParaRPr lang="en-US" sz="1100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63" name="Table 2"/>
          <p:cNvGraphicFramePr>
            <a:graphicFrameLocks noGrp="1"/>
          </p:cNvGraphicFramePr>
          <p:nvPr/>
        </p:nvGraphicFramePr>
        <p:xfrm>
          <a:off x="6109202" y="1342516"/>
          <a:ext cx="3625867" cy="11839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7112"/>
                <a:gridCol w="1658755"/>
              </a:tblGrid>
              <a:tr h="1183979"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ПАВЕЛ ВАЛЕРЬЕВИЧ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КАРОТКИХ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Генеральный директор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Тел.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: + 375 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17 311 35 80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E-mail: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100" b="0" u="sng" dirty="0" err="1">
                          <a:solidFill>
                            <a:srgbClr val="0563C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hlinkClick r:id="rId8"/>
                        </a:rPr>
                        <a:t>karotkih</a:t>
                      </a:r>
                      <a:r>
                        <a:rPr lang="ru-RU" sz="1100" b="0" u="sng" dirty="0">
                          <a:solidFill>
                            <a:srgbClr val="0563C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hlinkClick r:id="rId8"/>
                        </a:rPr>
                        <a:t>@pal.by</a:t>
                      </a:r>
                      <a:endParaRPr lang="en-US" sz="11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endParaRPr lang="en-US" sz="11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64" name="Table 2"/>
          <p:cNvGraphicFramePr>
            <a:graphicFrameLocks noGrp="1"/>
          </p:cNvGraphicFramePr>
          <p:nvPr/>
        </p:nvGraphicFramePr>
        <p:xfrm>
          <a:off x="8037055" y="1321002"/>
          <a:ext cx="4180590" cy="11839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8061"/>
                <a:gridCol w="1912529"/>
              </a:tblGrid>
              <a:tr h="1183979"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АННА ВЛАДИСЛАВОВНА 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СТАХОВСКАЯ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Первый заместитель </a:t>
                      </a:r>
                      <a:endParaRPr lang="ru-RU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генерального директора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Тел.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: + 375 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17 311 35 80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E-mail: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100" b="0" u="sng" dirty="0" err="1">
                          <a:solidFill>
                            <a:srgbClr val="0563C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stahovskaya</a:t>
                      </a:r>
                      <a:r>
                        <a:rPr lang="ru-RU" sz="1100" b="0" u="sng" dirty="0">
                          <a:solidFill>
                            <a:srgbClr val="0563C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hlinkClick r:id="rId9"/>
                        </a:rPr>
                        <a:t>@</a:t>
                      </a:r>
                      <a:r>
                        <a:rPr lang="en-US" sz="1100" b="0" u="sng" dirty="0">
                          <a:solidFill>
                            <a:srgbClr val="0563C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hlinkClick r:id="rId9"/>
                        </a:rPr>
                        <a:t>pal</a:t>
                      </a:r>
                      <a:r>
                        <a:rPr lang="ru-RU" sz="1100" b="0" u="sng" dirty="0">
                          <a:solidFill>
                            <a:srgbClr val="0563C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hlinkClick r:id="rId9"/>
                        </a:rPr>
                        <a:t>.</a:t>
                      </a:r>
                      <a:r>
                        <a:rPr lang="en-US" sz="1100" b="0" u="sng" dirty="0">
                          <a:solidFill>
                            <a:srgbClr val="0563C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hlinkClick r:id="rId9"/>
                        </a:rPr>
                        <a:t>by</a:t>
                      </a:r>
                      <a:endParaRPr lang="en-US" sz="11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endParaRPr lang="en-US" sz="11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76" name="Table 2"/>
          <p:cNvGraphicFramePr>
            <a:graphicFrameLocks noGrp="1"/>
          </p:cNvGraphicFramePr>
          <p:nvPr/>
        </p:nvGraphicFramePr>
        <p:xfrm>
          <a:off x="6129658" y="2758247"/>
          <a:ext cx="3625867" cy="11839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7112"/>
                <a:gridCol w="1658755"/>
              </a:tblGrid>
              <a:tr h="1183979"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ПАВЕЛ БОРИСОВИЧ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ШЕСТАКОВ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Начальник Управления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Тел.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: + 375 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17 311 35 78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E-mail: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ru-RU" sz="1100" b="0" u="sng" dirty="0">
                          <a:solidFill>
                            <a:srgbClr val="0563C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hlinkClick r:id="rId8"/>
                        </a:rPr>
                        <a:t>shestakov@pal.by</a:t>
                      </a:r>
                      <a:endParaRPr lang="en-US" sz="11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endParaRPr lang="en-US" sz="11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78" name="Table 2"/>
          <p:cNvGraphicFramePr>
            <a:graphicFrameLocks noGrp="1"/>
          </p:cNvGraphicFramePr>
          <p:nvPr/>
        </p:nvGraphicFramePr>
        <p:xfrm>
          <a:off x="8113650" y="2758247"/>
          <a:ext cx="1905368" cy="11839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368"/>
              </a:tblGrid>
              <a:tr h="1183979"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ДАРЬЯ СЕРГЕЕВНА 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КУНЦЕВИЧ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Главный специалист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Тел.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: + 375 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17 311 35 78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E-mail: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100" b="0" u="sng" kern="1200" dirty="0" err="1">
                          <a:solidFill>
                            <a:srgbClr val="0563C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  <a:hlinkClick r:id="rId9"/>
                        </a:rPr>
                        <a:t>kuntsevich</a:t>
                      </a:r>
                      <a:r>
                        <a:rPr lang="ru-RU" sz="1100" b="0" u="sng" kern="1200" dirty="0">
                          <a:solidFill>
                            <a:srgbClr val="0563C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  <a:hlinkClick r:id="rId9"/>
                        </a:rPr>
                        <a:t>.</a:t>
                      </a:r>
                      <a:r>
                        <a:rPr lang="en-US" sz="1100" b="0" u="sng" kern="1200" dirty="0">
                          <a:solidFill>
                            <a:srgbClr val="0563C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  <a:hlinkClick r:id="rId9"/>
                        </a:rPr>
                        <a:t>d</a:t>
                      </a:r>
                      <a:r>
                        <a:rPr lang="ru-RU" sz="1100" b="0" u="sng" kern="1200" dirty="0">
                          <a:solidFill>
                            <a:srgbClr val="0563C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  <a:hlinkClick r:id="rId9"/>
                        </a:rPr>
                        <a:t>@</a:t>
                      </a:r>
                      <a:r>
                        <a:rPr lang="en-US" sz="1100" b="0" u="sng" kern="1200" dirty="0">
                          <a:solidFill>
                            <a:srgbClr val="0563C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  <a:hlinkClick r:id="rId9"/>
                        </a:rPr>
                        <a:t>pal</a:t>
                      </a:r>
                      <a:r>
                        <a:rPr lang="ru-RU" sz="1100" b="0" u="sng" kern="1200" dirty="0">
                          <a:solidFill>
                            <a:srgbClr val="0563C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  <a:hlinkClick r:id="rId9"/>
                        </a:rPr>
                        <a:t>.</a:t>
                      </a:r>
                      <a:r>
                        <a:rPr lang="en-US" sz="1100" b="0" u="sng" kern="1200" dirty="0">
                          <a:solidFill>
                            <a:srgbClr val="0563C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  <a:hlinkClick r:id="rId9"/>
                        </a:rPr>
                        <a:t>by</a:t>
                      </a:r>
                      <a:endParaRPr lang="en-US" sz="1100" b="0" u="sng" kern="1200" dirty="0">
                        <a:solidFill>
                          <a:srgbClr val="0563C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0" name="Прямоугольник 79"/>
          <p:cNvSpPr/>
          <p:nvPr/>
        </p:nvSpPr>
        <p:spPr>
          <a:xfrm>
            <a:off x="6032105" y="4089610"/>
            <a:ext cx="6627938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765" hangingPunct="0"/>
            <a:r>
              <a:rPr lang="ru-RU" altLang="ru-RU" sz="1400" b="1" u="sng" kern="0" spc="150" dirty="0">
                <a:solidFill>
                  <a:srgbClr val="515457">
                    <a:lumMod val="50000"/>
                  </a:srgbClr>
                </a:solidFill>
                <a:cs typeface="Helvetica"/>
                <a:sym typeface="Helvetica"/>
              </a:rPr>
              <a:t>ООО «ПРОМАГРОЛИЗИНГ-ЦЕНТР» (г. Санкт-Петербург, РФ)</a:t>
            </a:r>
            <a:endParaRPr lang="ru-RU" altLang="ru-RU" sz="1400" b="1" u="sng" kern="0" spc="150" dirty="0">
              <a:solidFill>
                <a:srgbClr val="515457">
                  <a:lumMod val="50000"/>
                </a:srgbClr>
              </a:solidFill>
              <a:cs typeface="Helvetica"/>
              <a:sym typeface="Helvetica"/>
            </a:endParaRPr>
          </a:p>
          <a:p>
            <a:pPr defTabSz="913765" hangingPunct="0"/>
            <a:endParaRPr lang="en-US" altLang="ru-RU" sz="1000" b="1" kern="0" dirty="0">
              <a:solidFill>
                <a:srgbClr val="515457">
                  <a:lumMod val="50000"/>
                </a:srgbClr>
              </a:solidFill>
              <a:cs typeface="Helvetica"/>
              <a:sym typeface="Helvetica"/>
            </a:endParaRPr>
          </a:p>
          <a:p>
            <a:pPr>
              <a:spcAft>
                <a:spcPts val="400"/>
              </a:spcAft>
            </a:pPr>
            <a:endParaRPr lang="en-US" sz="1100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81" name="Table 2"/>
          <p:cNvGraphicFramePr>
            <a:graphicFrameLocks noGrp="1"/>
          </p:cNvGraphicFramePr>
          <p:nvPr/>
        </p:nvGraphicFramePr>
        <p:xfrm>
          <a:off x="6161630" y="4612390"/>
          <a:ext cx="2802563" cy="11839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2563"/>
              </a:tblGrid>
              <a:tr h="1183979"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АЛЕКСЕЙ ЛЕОНИДОВИЧ ЖИРЕНКОВ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Директор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E-mail: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100" b="0" u="sng" dirty="0">
                          <a:solidFill>
                            <a:srgbClr val="0563C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zal@palcspb.ru</a:t>
                      </a:r>
                      <a:endParaRPr lang="en-US" sz="11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82" name="Table 2"/>
          <p:cNvGraphicFramePr>
            <a:graphicFrameLocks noGrp="1"/>
          </p:cNvGraphicFramePr>
          <p:nvPr/>
        </p:nvGraphicFramePr>
        <p:xfrm>
          <a:off x="9111455" y="4630623"/>
          <a:ext cx="2471753" cy="7856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1753"/>
              </a:tblGrid>
              <a:tr h="785639"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ВАДИМ АЛИМОВИЧ АЛЕСКЕРОВ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Заместитель директора по развитию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E-mail: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100" b="0" u="sng" dirty="0">
                          <a:solidFill>
                            <a:srgbClr val="0563C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ava@palcspb.ru</a:t>
                      </a:r>
                      <a:endParaRPr lang="en-US" sz="11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83" name="Table 2"/>
          <p:cNvGraphicFramePr>
            <a:graphicFrameLocks noGrp="1"/>
          </p:cNvGraphicFramePr>
          <p:nvPr/>
        </p:nvGraphicFramePr>
        <p:xfrm>
          <a:off x="5860095" y="2522810"/>
          <a:ext cx="6034146" cy="3721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34146"/>
              </a:tblGrid>
              <a:tr h="372141">
                <a:tc>
                  <a:txBody>
                    <a:bodyPr/>
                    <a:lstStyle/>
                    <a:p>
                      <a:pPr algn="ctr"/>
                      <a:r>
                        <a:rPr lang="ru-RU" sz="1000" spc="300" baseline="0" dirty="0">
                          <a:solidFill>
                            <a:schemeClr val="tx1"/>
                          </a:solidFill>
                          <a:latin typeface="+mn-lt"/>
                        </a:rPr>
                        <a:t>УПРАВЛЕНИЕ МЕЖДУНАРОДНОГО БИЗНЕСА</a:t>
                      </a:r>
                      <a:endParaRPr lang="en-US" sz="1000" spc="3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45720" marR="45720" marT="22860" marB="228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94" name="Table 2"/>
          <p:cNvGraphicFramePr>
            <a:graphicFrameLocks noGrp="1"/>
          </p:cNvGraphicFramePr>
          <p:nvPr/>
        </p:nvGraphicFramePr>
        <p:xfrm>
          <a:off x="10087086" y="3813092"/>
          <a:ext cx="1932472" cy="11839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2472"/>
              </a:tblGrid>
              <a:tr h="1183979"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endParaRPr lang="en-US" sz="1100" b="0" u="sng" kern="1200" dirty="0">
                        <a:solidFill>
                          <a:srgbClr val="0563C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8" name="Прямоугольник 37"/>
          <p:cNvSpPr/>
          <p:nvPr/>
        </p:nvSpPr>
        <p:spPr>
          <a:xfrm>
            <a:off x="243773" y="1022587"/>
            <a:ext cx="586009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765" hangingPunct="0"/>
            <a:r>
              <a:rPr lang="ru-RU" altLang="ru-RU" sz="1600" b="1" u="sng" kern="0" spc="150" dirty="0">
                <a:solidFill>
                  <a:srgbClr val="515457">
                    <a:lumMod val="50000"/>
                  </a:srgbClr>
                </a:solidFill>
                <a:cs typeface="Helvetica"/>
                <a:sym typeface="Helvetica"/>
              </a:rPr>
              <a:t>ОАО «БАНК РАЗВИТИЯ РЕСПУБЛИКИ БЕЛАРУСЬ»</a:t>
            </a:r>
            <a:endParaRPr lang="ru-RU" altLang="ru-RU" sz="1600" b="1" u="sng" kern="0" spc="150" dirty="0">
              <a:solidFill>
                <a:srgbClr val="515457">
                  <a:lumMod val="50000"/>
                </a:srgbClr>
              </a:solidFill>
              <a:cs typeface="Helvetica"/>
              <a:sym typeface="Helvetica"/>
            </a:endParaRPr>
          </a:p>
        </p:txBody>
      </p:sp>
      <p:graphicFrame>
        <p:nvGraphicFramePr>
          <p:cNvPr id="36" name="Table 2"/>
          <p:cNvGraphicFramePr>
            <a:graphicFrameLocks noGrp="1"/>
          </p:cNvGraphicFramePr>
          <p:nvPr/>
        </p:nvGraphicFramePr>
        <p:xfrm>
          <a:off x="3086973" y="2562083"/>
          <a:ext cx="2560289" cy="10825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0289"/>
              </a:tblGrid>
              <a:tr h="108253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ЛЮДМИЛА ПЕТРОВНА АПАНАСЕВИЧ 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Начальник отдела торгового финансирования</a:t>
                      </a:r>
                      <a:endParaRPr lang="ru-RU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Тел.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:  + 375 17 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309 68 81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E-mail:</a:t>
                      </a:r>
                      <a:r>
                        <a:rPr lang="en-US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hlinkClick r:id="rId10"/>
                        </a:rPr>
                        <a:t>apanasevich.l@brrb.by</a:t>
                      </a:r>
                      <a:r>
                        <a:rPr lang="ru-RU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</a:rPr>
                        <a:t> </a:t>
                      </a:r>
                      <a:endParaRPr lang="ru-RU" sz="11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Box 38"/>
          <p:cNvSpPr txBox="1"/>
          <p:nvPr/>
        </p:nvSpPr>
        <p:spPr>
          <a:xfrm>
            <a:off x="363537" y="5018400"/>
            <a:ext cx="10845801" cy="1804749"/>
          </a:xfrm>
          <a:prstGeom prst="round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ru-RU" sz="2000" spc="-100" dirty="0"/>
              <a:t>Вид товара: инвестиционные</a:t>
            </a:r>
            <a:endParaRPr lang="ru-RU" sz="2000" spc="-100" dirty="0"/>
          </a:p>
          <a:p>
            <a:r>
              <a:rPr lang="ru-RU" sz="2000" spc="-100" dirty="0"/>
              <a:t>	      потребительские </a:t>
            </a:r>
            <a:endParaRPr lang="ru-RU" sz="2000" spc="-100" dirty="0"/>
          </a:p>
          <a:p>
            <a:r>
              <a:rPr lang="ru-RU" sz="2000" spc="-100" dirty="0"/>
              <a:t>Срок: до 3 лет</a:t>
            </a:r>
            <a:endParaRPr lang="ru-RU" sz="2000" spc="-100" dirty="0"/>
          </a:p>
          <a:p>
            <a:r>
              <a:rPr lang="ru-RU" sz="2000" spc="-100" dirty="0"/>
              <a:t>Объем финансирования: 100% экспортного контракта при сроке кредита до 1 года;  </a:t>
            </a:r>
            <a:r>
              <a:rPr lang="ru-RU" sz="2000" b="1" spc="-100" dirty="0">
                <a:solidFill>
                  <a:srgbClr val="95AE3C"/>
                </a:solidFill>
              </a:rPr>
              <a:t>до 85% экспортного контракта при сроке кредита более 1 года</a:t>
            </a:r>
            <a:endParaRPr lang="ru-RU" sz="2000" b="1" spc="-100" dirty="0"/>
          </a:p>
        </p:txBody>
      </p:sp>
      <p:sp>
        <p:nvSpPr>
          <p:cNvPr id="2" name="WRITE HERE SOMETHING ABOUT"/>
          <p:cNvSpPr txBox="1"/>
          <p:nvPr/>
        </p:nvSpPr>
        <p:spPr>
          <a:xfrm>
            <a:off x="334963" y="1304925"/>
            <a:ext cx="11536975" cy="584775"/>
          </a:xfrm>
          <a:prstGeom prst="rect">
            <a:avLst/>
          </a:prstGeom>
          <a:ln w="12700">
            <a:miter lim="400000"/>
          </a:ln>
        </p:spPr>
        <p:txBody>
          <a:bodyPr wrap="square" lIns="34307" rIns="34307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600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ru-RU" sz="3200" dirty="0">
                <a:solidFill>
                  <a:srgbClr val="95AE3C"/>
                </a:solidFill>
                <a:latin typeface="Bahnschrift SemiBold" panose="020B0502040204020203" pitchFamily="34" charset="0"/>
              </a:rPr>
              <a:t>ФИНАНСИРОВАНИЕ КОНЕЧНОГО ПОКУПАТЕЛЯ (УКАЗ №534)</a:t>
            </a:r>
            <a:endParaRPr lang="ru-RU" sz="3200" dirty="0">
              <a:solidFill>
                <a:srgbClr val="231F20"/>
              </a:solidFill>
              <a:latin typeface="Bahnschrift SemiBold" panose="020B0502040204020203" pitchFamily="34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363537" y="2109600"/>
            <a:ext cx="2964829" cy="579436"/>
            <a:chOff x="344487" y="2109600"/>
            <a:chExt cx="2964829" cy="579436"/>
          </a:xfrm>
        </p:grpSpPr>
        <p:sp>
          <p:nvSpPr>
            <p:cNvPr id="6" name="TextBox 5"/>
            <p:cNvSpPr txBox="1"/>
            <p:nvPr/>
          </p:nvSpPr>
          <p:spPr>
            <a:xfrm>
              <a:off x="344487" y="2109600"/>
              <a:ext cx="2484000" cy="578882"/>
            </a:xfrm>
            <a:prstGeom prst="roundRect">
              <a:avLst/>
            </a:prstGeom>
            <a:solidFill>
              <a:srgbClr val="95AE3C">
                <a:alpha val="69804"/>
              </a:srgbClr>
            </a:solidFill>
            <a:ln w="3175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/>
                <a:t> </a:t>
              </a:r>
              <a:endParaRPr lang="ru-RU" sz="2800" dirty="0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344487" y="2110154"/>
              <a:ext cx="2964829" cy="578882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/>
                <a:t>ПРОИЗВОДИТЕЛЬ</a:t>
              </a:r>
              <a:endParaRPr lang="ru-RU" sz="2800" dirty="0"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4289736" y="2110154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ТПС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8244509" y="2110154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ПОКУПАТЕЛЬ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363537" y="3486995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БАНК РАЗВИТИЯ</a:t>
            </a:r>
            <a:endParaRPr lang="ru-RU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363537" y="4302706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spc="-100" dirty="0"/>
              <a:t>БЕЛЭКСИМГАРАНТ</a:t>
            </a:r>
            <a:endParaRPr lang="ru-RU" sz="2800" spc="-100" dirty="0"/>
          </a:p>
        </p:txBody>
      </p:sp>
      <p:grpSp>
        <p:nvGrpSpPr>
          <p:cNvPr id="14" name="Группа 13"/>
          <p:cNvGrpSpPr/>
          <p:nvPr/>
        </p:nvGrpSpPr>
        <p:grpSpPr>
          <a:xfrm>
            <a:off x="3328366" y="2255266"/>
            <a:ext cx="4916143" cy="0"/>
            <a:chOff x="3328366" y="2255266"/>
            <a:chExt cx="4916143" cy="0"/>
          </a:xfrm>
        </p:grpSpPr>
        <p:cxnSp>
          <p:nvCxnSpPr>
            <p:cNvPr id="11" name="Прямая со стрелкой 10"/>
            <p:cNvCxnSpPr/>
            <p:nvPr/>
          </p:nvCxnSpPr>
          <p:spPr>
            <a:xfrm>
              <a:off x="3328366" y="2255266"/>
              <a:ext cx="961370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 стрелкой 12"/>
            <p:cNvCxnSpPr/>
            <p:nvPr/>
          </p:nvCxnSpPr>
          <p:spPr>
            <a:xfrm>
              <a:off x="7283139" y="2255266"/>
              <a:ext cx="961370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14"/>
          <p:cNvGrpSpPr/>
          <p:nvPr/>
        </p:nvGrpSpPr>
        <p:grpSpPr>
          <a:xfrm flipH="1">
            <a:off x="3319829" y="2605528"/>
            <a:ext cx="4904641" cy="0"/>
            <a:chOff x="3328366" y="2255266"/>
            <a:chExt cx="4904641" cy="0"/>
          </a:xfrm>
        </p:grpSpPr>
        <p:cxnSp>
          <p:nvCxnSpPr>
            <p:cNvPr id="16" name="Прямая со стрелкой 15"/>
            <p:cNvCxnSpPr/>
            <p:nvPr/>
          </p:nvCxnSpPr>
          <p:spPr>
            <a:xfrm>
              <a:off x="3328366" y="2255266"/>
              <a:ext cx="961370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 стрелкой 16"/>
            <p:cNvCxnSpPr/>
            <p:nvPr/>
          </p:nvCxnSpPr>
          <p:spPr>
            <a:xfrm>
              <a:off x="7271637" y="2255266"/>
              <a:ext cx="961370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Группа 19"/>
          <p:cNvGrpSpPr/>
          <p:nvPr/>
        </p:nvGrpSpPr>
        <p:grpSpPr>
          <a:xfrm>
            <a:off x="3279600" y="1963111"/>
            <a:ext cx="1117903" cy="671202"/>
            <a:chOff x="3278529" y="1963111"/>
            <a:chExt cx="1117903" cy="671202"/>
          </a:xfrm>
        </p:grpSpPr>
        <p:sp>
          <p:nvSpPr>
            <p:cNvPr id="18" name="TextBox 17"/>
            <p:cNvSpPr txBox="1"/>
            <p:nvPr/>
          </p:nvSpPr>
          <p:spPr>
            <a:xfrm>
              <a:off x="3278529" y="1963111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поставка</a:t>
              </a:r>
              <a:endParaRPr lang="ru-RU" sz="15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278529" y="2311148"/>
              <a:ext cx="1039781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оплата</a:t>
              </a:r>
              <a:endParaRPr lang="ru-RU" sz="15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7014000" y="1934347"/>
            <a:ext cx="1453922" cy="726427"/>
            <a:chOff x="3049310" y="1963111"/>
            <a:chExt cx="1453922" cy="726427"/>
          </a:xfrm>
        </p:grpSpPr>
        <p:sp>
          <p:nvSpPr>
            <p:cNvPr id="22" name="TextBox 21"/>
            <p:cNvSpPr txBox="1"/>
            <p:nvPr/>
          </p:nvSpPr>
          <p:spPr>
            <a:xfrm>
              <a:off x="3278529" y="1963111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продажа</a:t>
              </a:r>
              <a:endParaRPr lang="ru-RU" sz="15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049310" y="2366373"/>
              <a:ext cx="1453922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оплата</a:t>
              </a:r>
              <a:endParaRPr lang="ru-RU" sz="15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54" name="Группа 53"/>
          <p:cNvGrpSpPr/>
          <p:nvPr/>
        </p:nvGrpSpPr>
        <p:grpSpPr>
          <a:xfrm>
            <a:off x="6172187" y="4170705"/>
            <a:ext cx="5899539" cy="1756282"/>
            <a:chOff x="6172187" y="4551705"/>
            <a:chExt cx="5899539" cy="1756282"/>
          </a:xfrm>
        </p:grpSpPr>
        <p:grpSp>
          <p:nvGrpSpPr>
            <p:cNvPr id="35" name="Группа 34"/>
            <p:cNvGrpSpPr/>
            <p:nvPr/>
          </p:nvGrpSpPr>
          <p:grpSpPr>
            <a:xfrm>
              <a:off x="6282089" y="4551705"/>
              <a:ext cx="2861911" cy="634254"/>
              <a:chOff x="6106725" y="3486995"/>
              <a:chExt cx="2861911" cy="634254"/>
            </a:xfrm>
          </p:grpSpPr>
          <p:sp>
            <p:nvSpPr>
              <p:cNvPr id="33" name="TextBox 32"/>
              <p:cNvSpPr txBox="1"/>
              <p:nvPr/>
            </p:nvSpPr>
            <p:spPr>
              <a:xfrm>
                <a:off x="6106725" y="3486995"/>
                <a:ext cx="2861911" cy="578882"/>
              </a:xfrm>
              <a:prstGeom prst="roundRect">
                <a:avLst/>
              </a:prstGeom>
              <a:noFill/>
              <a:ln w="38100">
                <a:solidFill>
                  <a:schemeClr val="bg1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/>
                  <a:t>СТАВКА</a:t>
                </a:r>
                <a:endParaRPr lang="ru-RU" sz="2800" dirty="0"/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7218583" y="3544168"/>
                <a:ext cx="1659436" cy="5770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050" dirty="0"/>
                  <a:t>от 4,625%, от 6,17%-7,4%* в </a:t>
                </a:r>
                <a:r>
                  <a:rPr lang="en-US" sz="1050" dirty="0"/>
                  <a:t>BYN</a:t>
                </a:r>
                <a:endParaRPr lang="ru-RU" sz="1050" dirty="0"/>
              </a:p>
              <a:p>
                <a:pPr algn="ctr"/>
                <a:r>
                  <a:rPr lang="ru-RU" sz="1050" dirty="0"/>
                  <a:t>от 9,</a:t>
                </a:r>
                <a:r>
                  <a:rPr lang="en-US" sz="1050" dirty="0"/>
                  <a:t>5</a:t>
                </a:r>
                <a:r>
                  <a:rPr lang="ru-RU" sz="1050" dirty="0"/>
                  <a:t>%-11,</a:t>
                </a:r>
                <a:r>
                  <a:rPr lang="en-US" sz="1050" dirty="0"/>
                  <a:t>4</a:t>
                </a:r>
                <a:r>
                  <a:rPr lang="ru-RU" sz="1050" dirty="0"/>
                  <a:t>%* в </a:t>
                </a:r>
                <a:r>
                  <a:rPr lang="en-US" sz="1050" dirty="0"/>
                  <a:t>RUB</a:t>
                </a:r>
                <a:r>
                  <a:rPr lang="ru-RU" sz="1050" dirty="0"/>
                  <a:t> </a:t>
                </a:r>
                <a:endParaRPr lang="ru-RU" sz="1050" dirty="0"/>
              </a:p>
            </p:txBody>
          </p:sp>
        </p:grpSp>
        <p:grpSp>
          <p:nvGrpSpPr>
            <p:cNvPr id="36" name="Группа 35"/>
            <p:cNvGrpSpPr/>
            <p:nvPr/>
          </p:nvGrpSpPr>
          <p:grpSpPr>
            <a:xfrm>
              <a:off x="6260046" y="5324312"/>
              <a:ext cx="2861911" cy="609261"/>
              <a:chOff x="6106725" y="3456616"/>
              <a:chExt cx="2861911" cy="609261"/>
            </a:xfrm>
          </p:grpSpPr>
          <p:sp>
            <p:nvSpPr>
              <p:cNvPr id="37" name="TextBox 36"/>
              <p:cNvSpPr txBox="1"/>
              <p:nvPr/>
            </p:nvSpPr>
            <p:spPr>
              <a:xfrm>
                <a:off x="6106725" y="3486995"/>
                <a:ext cx="2861911" cy="578882"/>
              </a:xfrm>
              <a:prstGeom prst="roundRect">
                <a:avLst/>
              </a:prstGeom>
              <a:noFill/>
              <a:ln w="38100">
                <a:solidFill>
                  <a:schemeClr val="bg1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/>
                  <a:t>от 1%</a:t>
                </a:r>
                <a:endParaRPr lang="ru-RU" sz="2800" dirty="0"/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7074196" y="3456616"/>
                <a:ext cx="1841401" cy="5078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900" dirty="0"/>
                  <a:t>Дополнительные расходы, включающие стоимость страховки, банковской гарантии</a:t>
                </a:r>
                <a:endParaRPr lang="ru-RU" sz="900" dirty="0"/>
              </a:p>
            </p:txBody>
          </p:sp>
        </p:grpSp>
        <p:sp>
          <p:nvSpPr>
            <p:cNvPr id="40" name="TextBox 39"/>
            <p:cNvSpPr txBox="1"/>
            <p:nvPr/>
          </p:nvSpPr>
          <p:spPr>
            <a:xfrm>
              <a:off x="6172187" y="6030988"/>
              <a:ext cx="58995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dirty="0"/>
                <a:t>* Ставка зависит от вида товара (инвестиционный, потребительский</a:t>
              </a:r>
              <a:r>
                <a:rPr lang="en-US" sz="1200" dirty="0"/>
                <a:t>)</a:t>
              </a:r>
              <a:endParaRPr lang="ru-RU" sz="1200" dirty="0"/>
            </a:p>
          </p:txBody>
        </p:sp>
      </p:grpSp>
      <p:grpSp>
        <p:nvGrpSpPr>
          <p:cNvPr id="41" name="Группа 40"/>
          <p:cNvGrpSpPr/>
          <p:nvPr/>
        </p:nvGrpSpPr>
        <p:grpSpPr>
          <a:xfrm>
            <a:off x="3328366" y="3776436"/>
            <a:ext cx="1378776" cy="815711"/>
            <a:chOff x="3328366" y="3776436"/>
            <a:chExt cx="1378776" cy="815711"/>
          </a:xfrm>
        </p:grpSpPr>
        <p:sp>
          <p:nvSpPr>
            <p:cNvPr id="42" name="TextBox 41"/>
            <p:cNvSpPr txBox="1"/>
            <p:nvPr/>
          </p:nvSpPr>
          <p:spPr>
            <a:xfrm>
              <a:off x="3341066" y="4036662"/>
              <a:ext cx="136607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страховка</a:t>
              </a:r>
              <a:endParaRPr lang="ru-RU" sz="15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cxnSp>
          <p:nvCxnSpPr>
            <p:cNvPr id="43" name="Соединитель: уступ 42"/>
            <p:cNvCxnSpPr/>
            <p:nvPr/>
          </p:nvCxnSpPr>
          <p:spPr>
            <a:xfrm flipV="1">
              <a:off x="3328366" y="3776436"/>
              <a:ext cx="12700" cy="815711"/>
            </a:xfrm>
            <a:prstGeom prst="bentConnector3">
              <a:avLst>
                <a:gd name="adj1" fmla="val 1109591"/>
              </a:avLst>
            </a:prstGeom>
            <a:ln>
              <a:solidFill>
                <a:schemeClr val="tx1">
                  <a:lumMod val="95000"/>
                  <a:lumOff val="5000"/>
                </a:schemeClr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Группа 23"/>
          <p:cNvGrpSpPr/>
          <p:nvPr/>
        </p:nvGrpSpPr>
        <p:grpSpPr>
          <a:xfrm>
            <a:off x="3235009" y="2689036"/>
            <a:ext cx="6491915" cy="829008"/>
            <a:chOff x="3235009" y="2689036"/>
            <a:chExt cx="6491915" cy="829008"/>
          </a:xfrm>
        </p:grpSpPr>
        <p:sp>
          <p:nvSpPr>
            <p:cNvPr id="31" name="TextBox 30"/>
            <p:cNvSpPr txBox="1"/>
            <p:nvPr/>
          </p:nvSpPr>
          <p:spPr>
            <a:xfrm>
              <a:off x="5136163" y="3194879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кредит</a:t>
              </a:r>
              <a:endParaRPr lang="ru-RU" sz="15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cxnSp>
          <p:nvCxnSpPr>
            <p:cNvPr id="12" name="Соединитель: уступ 11"/>
            <p:cNvCxnSpPr>
              <a:endCxn id="5" idx="2"/>
            </p:cNvCxnSpPr>
            <p:nvPr/>
          </p:nvCxnSpPr>
          <p:spPr>
            <a:xfrm flipV="1">
              <a:off x="3235009" y="2689036"/>
              <a:ext cx="6491915" cy="780063"/>
            </a:xfrm>
            <a:prstGeom prst="bentConnector2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Группа 49"/>
          <p:cNvGrpSpPr/>
          <p:nvPr/>
        </p:nvGrpSpPr>
        <p:grpSpPr>
          <a:xfrm>
            <a:off x="3328366" y="2688482"/>
            <a:ext cx="6969660" cy="1225635"/>
            <a:chOff x="3328366" y="2688482"/>
            <a:chExt cx="6969660" cy="1225635"/>
          </a:xfrm>
        </p:grpSpPr>
        <p:grpSp>
          <p:nvGrpSpPr>
            <p:cNvPr id="44" name="Группа 43"/>
            <p:cNvGrpSpPr/>
            <p:nvPr/>
          </p:nvGrpSpPr>
          <p:grpSpPr>
            <a:xfrm>
              <a:off x="3328366" y="2705523"/>
              <a:ext cx="6969660" cy="1208594"/>
              <a:chOff x="4187904" y="2490862"/>
              <a:chExt cx="6398558" cy="1009251"/>
            </a:xfrm>
          </p:grpSpPr>
          <p:sp>
            <p:nvSpPr>
              <p:cNvPr id="45" name="TextBox 44"/>
              <p:cNvSpPr txBox="1"/>
              <p:nvPr/>
            </p:nvSpPr>
            <p:spPr>
              <a:xfrm>
                <a:off x="5646270" y="3230250"/>
                <a:ext cx="2230694" cy="2698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5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погашение кредита</a:t>
                </a:r>
                <a:endParaRPr lang="ru-RU" sz="1500" dirty="0"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cxnSp>
            <p:nvCxnSpPr>
              <p:cNvPr id="46" name="Соединитель: уступ 45"/>
              <p:cNvCxnSpPr/>
              <p:nvPr/>
            </p:nvCxnSpPr>
            <p:spPr>
              <a:xfrm flipV="1">
                <a:off x="4187904" y="2490862"/>
                <a:ext cx="6398558" cy="797959"/>
              </a:xfrm>
              <a:prstGeom prst="bentConnector2">
                <a:avLst/>
              </a:prstGeom>
              <a:ln>
                <a:solidFill>
                  <a:schemeClr val="bg1">
                    <a:lumMod val="50000"/>
                  </a:schemeClr>
                </a:solidFill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9" name="Прямая соединительная линия 48"/>
            <p:cNvCxnSpPr/>
            <p:nvPr/>
          </p:nvCxnSpPr>
          <p:spPr>
            <a:xfrm flipV="1">
              <a:off x="5273458" y="2688482"/>
              <a:ext cx="0" cy="780617"/>
            </a:xfrm>
            <a:prstGeom prst="line">
              <a:avLst/>
            </a:prstGeom>
            <a:ln>
              <a:headEnd type="none" w="med" len="med"/>
              <a:tailEnd type="arrow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58" name="Рисунок 5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872" y="4893551"/>
            <a:ext cx="741784" cy="504000"/>
          </a:xfrm>
          <a:prstGeom prst="rect">
            <a:avLst/>
          </a:prstGeom>
        </p:spPr>
      </p:pic>
      <p:pic>
        <p:nvPicPr>
          <p:cNvPr id="59" name="Picture 2" descr="🛞 Wheel Emoj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4981" b="24634"/>
          <a:stretch>
            <a:fillRect/>
          </a:stretch>
        </p:blipFill>
        <p:spPr bwMode="auto">
          <a:xfrm>
            <a:off x="3435980" y="5369299"/>
            <a:ext cx="666858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TextBox 46"/>
          <p:cNvSpPr txBox="1"/>
          <p:nvPr/>
        </p:nvSpPr>
        <p:spPr>
          <a:xfrm>
            <a:off x="8558553" y="2956607"/>
            <a:ext cx="14539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5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ru-RU" sz="1500" dirty="0">
                <a:latin typeface="Verdana" panose="020B0604030504040204" pitchFamily="34" charset="0"/>
                <a:ea typeface="Verdana" panose="020B0604030504040204" pitchFamily="34" charset="0"/>
              </a:rPr>
              <a:t>кредит</a:t>
            </a:r>
            <a:endParaRPr lang="ru-RU" sz="15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4707142" y="2705523"/>
            <a:ext cx="0" cy="9555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6679348" y="3160556"/>
            <a:ext cx="145392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i="1" dirty="0">
                <a:latin typeface="Verdana" panose="020B0604030504040204" pitchFamily="34" charset="0"/>
                <a:ea typeface="Verdana" panose="020B0604030504040204" pitchFamily="34" charset="0"/>
              </a:rPr>
              <a:t>(или)</a:t>
            </a:r>
            <a:endParaRPr lang="ru-RU" sz="1500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10415963" y="3628623"/>
            <a:ext cx="1476000" cy="756000"/>
          </a:xfrm>
          <a:prstGeom prst="roundRect">
            <a:avLst/>
          </a:prstGeom>
          <a:solidFill>
            <a:srgbClr val="800080"/>
          </a:solidFill>
          <a:ln w="381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</a:rPr>
              <a:t>Прямой кредит</a:t>
            </a:r>
            <a:endParaRPr lang="ru-RU" sz="1400" b="1" dirty="0">
              <a:solidFill>
                <a:schemeClr val="bg1"/>
              </a:solidFill>
            </a:endParaRPr>
          </a:p>
          <a:p>
            <a:pPr algn="ctr"/>
            <a:r>
              <a:rPr lang="ru-RU" sz="1400" b="1" dirty="0">
                <a:solidFill>
                  <a:schemeClr val="bg1"/>
                </a:solidFill>
              </a:rPr>
              <a:t>Указ 534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51" name="Номер слайда 1"/>
          <p:cNvSpPr txBox="1"/>
          <p:nvPr/>
        </p:nvSpPr>
        <p:spPr>
          <a:xfrm>
            <a:off x="11489984" y="6565126"/>
            <a:ext cx="676958" cy="3014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6575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2515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9090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45030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1605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18180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54120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90695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0725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2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Box 38"/>
          <p:cNvSpPr txBox="1"/>
          <p:nvPr/>
        </p:nvSpPr>
        <p:spPr>
          <a:xfrm>
            <a:off x="253428" y="5031252"/>
            <a:ext cx="10845801" cy="1804749"/>
          </a:xfrm>
          <a:prstGeom prst="round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ru-RU" sz="2000" spc="-100" dirty="0"/>
              <a:t>Вид товара: инвестиционные</a:t>
            </a:r>
            <a:endParaRPr lang="ru-RU" sz="2000" spc="-100" dirty="0"/>
          </a:p>
          <a:p>
            <a:r>
              <a:rPr lang="ru-RU" sz="2000" spc="-100" dirty="0"/>
              <a:t>	      потребительские </a:t>
            </a:r>
            <a:endParaRPr lang="ru-RU" sz="2000" spc="-100" dirty="0"/>
          </a:p>
          <a:p>
            <a:r>
              <a:rPr lang="ru-RU" sz="2000" spc="-100" dirty="0"/>
              <a:t>Срок: до 5 лет</a:t>
            </a:r>
            <a:endParaRPr lang="ru-RU" sz="2000" spc="-100" dirty="0"/>
          </a:p>
          <a:p>
            <a:r>
              <a:rPr lang="ru-RU" sz="2000" spc="-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Объем финансирования:</a:t>
            </a:r>
            <a:r>
              <a:rPr lang="ru-RU" sz="2000" spc="-100" dirty="0"/>
              <a:t> 100% экспортного контракта при сроке кредита до 1 года;  </a:t>
            </a:r>
            <a:r>
              <a:rPr lang="ru-RU" sz="2000" b="1" spc="-100" dirty="0">
                <a:solidFill>
                  <a:srgbClr val="95AE3C"/>
                </a:solidFill>
              </a:rPr>
              <a:t>до 85% экспортного контракта при сроке кредита более 1 года</a:t>
            </a:r>
            <a:endParaRPr lang="ru-RU" sz="2000" b="1" spc="-100" dirty="0"/>
          </a:p>
        </p:txBody>
      </p:sp>
      <p:sp>
        <p:nvSpPr>
          <p:cNvPr id="2" name="WRITE HERE SOMETHING ABOUT"/>
          <p:cNvSpPr txBox="1"/>
          <p:nvPr/>
        </p:nvSpPr>
        <p:spPr>
          <a:xfrm>
            <a:off x="334963" y="1304925"/>
            <a:ext cx="11536975" cy="584775"/>
          </a:xfrm>
          <a:prstGeom prst="rect">
            <a:avLst/>
          </a:prstGeom>
          <a:ln w="12700">
            <a:miter lim="400000"/>
          </a:ln>
        </p:spPr>
        <p:txBody>
          <a:bodyPr wrap="square" lIns="34307" rIns="34307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600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ru-RU" sz="3200" dirty="0">
                <a:solidFill>
                  <a:srgbClr val="95AE3C"/>
                </a:solidFill>
                <a:latin typeface="Bahnschrift SemiBold" panose="020B0502040204020203" pitchFamily="34" charset="0"/>
              </a:rPr>
              <a:t>МЕЖБАНКОВСКОЕ ФИНАНСИРОВАНИЕ (УКАЗ №534)</a:t>
            </a:r>
            <a:endParaRPr lang="ru-RU" sz="3200" dirty="0">
              <a:solidFill>
                <a:srgbClr val="231F20"/>
              </a:solidFill>
              <a:latin typeface="Bahnschrift SemiBold" panose="020B0502040204020203" pitchFamily="34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363537" y="2109600"/>
            <a:ext cx="2964829" cy="579436"/>
            <a:chOff x="344487" y="2109600"/>
            <a:chExt cx="2964829" cy="579436"/>
          </a:xfrm>
        </p:grpSpPr>
        <p:sp>
          <p:nvSpPr>
            <p:cNvPr id="6" name="TextBox 5"/>
            <p:cNvSpPr txBox="1"/>
            <p:nvPr/>
          </p:nvSpPr>
          <p:spPr>
            <a:xfrm>
              <a:off x="344487" y="2109600"/>
              <a:ext cx="2484000" cy="578882"/>
            </a:xfrm>
            <a:prstGeom prst="roundRect">
              <a:avLst/>
            </a:prstGeom>
            <a:solidFill>
              <a:srgbClr val="95AE3C">
                <a:alpha val="69804"/>
              </a:srgbClr>
            </a:solidFill>
            <a:ln w="3175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/>
                <a:t> </a:t>
              </a:r>
              <a:endParaRPr lang="ru-RU" sz="2800" dirty="0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344487" y="2110154"/>
              <a:ext cx="2964829" cy="578882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/>
                <a:t>ПРОИЗВОДИТЕЛЬ</a:t>
              </a:r>
              <a:endParaRPr lang="ru-RU" sz="2800" dirty="0"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4289736" y="2110154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ТПС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8244509" y="2110154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ПОКУПАТЕЛЬ</a:t>
            </a:r>
            <a:endParaRPr lang="ru-RU" sz="2800" dirty="0"/>
          </a:p>
        </p:txBody>
      </p:sp>
      <p:grpSp>
        <p:nvGrpSpPr>
          <p:cNvPr id="14" name="Группа 13"/>
          <p:cNvGrpSpPr/>
          <p:nvPr/>
        </p:nvGrpSpPr>
        <p:grpSpPr>
          <a:xfrm>
            <a:off x="3328366" y="2255266"/>
            <a:ext cx="4916143" cy="0"/>
            <a:chOff x="3328366" y="2255266"/>
            <a:chExt cx="4916143" cy="0"/>
          </a:xfrm>
        </p:grpSpPr>
        <p:cxnSp>
          <p:nvCxnSpPr>
            <p:cNvPr id="11" name="Прямая со стрелкой 10"/>
            <p:cNvCxnSpPr/>
            <p:nvPr/>
          </p:nvCxnSpPr>
          <p:spPr>
            <a:xfrm>
              <a:off x="3328366" y="2255266"/>
              <a:ext cx="961370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 стрелкой 12"/>
            <p:cNvCxnSpPr/>
            <p:nvPr/>
          </p:nvCxnSpPr>
          <p:spPr>
            <a:xfrm>
              <a:off x="7283139" y="2255266"/>
              <a:ext cx="961370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14"/>
          <p:cNvGrpSpPr/>
          <p:nvPr/>
        </p:nvGrpSpPr>
        <p:grpSpPr>
          <a:xfrm flipH="1">
            <a:off x="3328366" y="2560067"/>
            <a:ext cx="4904641" cy="0"/>
            <a:chOff x="3328366" y="2255266"/>
            <a:chExt cx="4904641" cy="0"/>
          </a:xfrm>
        </p:grpSpPr>
        <p:cxnSp>
          <p:nvCxnSpPr>
            <p:cNvPr id="16" name="Прямая со стрелкой 15"/>
            <p:cNvCxnSpPr/>
            <p:nvPr/>
          </p:nvCxnSpPr>
          <p:spPr>
            <a:xfrm>
              <a:off x="3328366" y="2255266"/>
              <a:ext cx="961370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 стрелкой 16"/>
            <p:cNvCxnSpPr/>
            <p:nvPr/>
          </p:nvCxnSpPr>
          <p:spPr>
            <a:xfrm>
              <a:off x="7271637" y="2255266"/>
              <a:ext cx="961370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Группа 19"/>
          <p:cNvGrpSpPr/>
          <p:nvPr/>
        </p:nvGrpSpPr>
        <p:grpSpPr>
          <a:xfrm>
            <a:off x="3279600" y="1963111"/>
            <a:ext cx="1117903" cy="671202"/>
            <a:chOff x="3278529" y="1963111"/>
            <a:chExt cx="1117903" cy="671202"/>
          </a:xfrm>
        </p:grpSpPr>
        <p:sp>
          <p:nvSpPr>
            <p:cNvPr id="18" name="TextBox 17"/>
            <p:cNvSpPr txBox="1"/>
            <p:nvPr/>
          </p:nvSpPr>
          <p:spPr>
            <a:xfrm>
              <a:off x="3278529" y="1963111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поставка</a:t>
              </a:r>
              <a:endParaRPr lang="ru-RU" sz="15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278529" y="2311148"/>
              <a:ext cx="1039781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оплата</a:t>
              </a:r>
              <a:endParaRPr lang="ru-RU" sz="15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7228726" y="1960661"/>
            <a:ext cx="1117903" cy="671202"/>
            <a:chOff x="3278529" y="1963111"/>
            <a:chExt cx="1117903" cy="671202"/>
          </a:xfrm>
        </p:grpSpPr>
        <p:sp>
          <p:nvSpPr>
            <p:cNvPr id="22" name="TextBox 21"/>
            <p:cNvSpPr txBox="1"/>
            <p:nvPr/>
          </p:nvSpPr>
          <p:spPr>
            <a:xfrm>
              <a:off x="3278529" y="1963111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продажа</a:t>
              </a:r>
              <a:endParaRPr lang="ru-RU" sz="15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278529" y="2311148"/>
              <a:ext cx="1039781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оплата</a:t>
              </a:r>
              <a:endParaRPr lang="ru-RU" sz="15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54" name="Группа 53"/>
          <p:cNvGrpSpPr/>
          <p:nvPr/>
        </p:nvGrpSpPr>
        <p:grpSpPr>
          <a:xfrm>
            <a:off x="6039033" y="4068330"/>
            <a:ext cx="5899539" cy="1756282"/>
            <a:chOff x="6172187" y="4551705"/>
            <a:chExt cx="5899539" cy="1756282"/>
          </a:xfrm>
        </p:grpSpPr>
        <p:sp>
          <p:nvSpPr>
            <p:cNvPr id="33" name="TextBox 32"/>
            <p:cNvSpPr txBox="1"/>
            <p:nvPr/>
          </p:nvSpPr>
          <p:spPr>
            <a:xfrm>
              <a:off x="6282089" y="4551705"/>
              <a:ext cx="2861911" cy="646986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dirty="0"/>
                <a:t>СТАВКА </a:t>
              </a:r>
              <a:r>
                <a:rPr lang="ru-RU" sz="1050" dirty="0"/>
                <a:t>от 4,625%, от 6,17%-7,4%* в </a:t>
              </a:r>
              <a:r>
                <a:rPr lang="en-US" sz="1050" dirty="0"/>
                <a:t>BYN</a:t>
              </a:r>
              <a:r>
                <a:rPr lang="ru-RU" sz="1200" dirty="0"/>
                <a:t> </a:t>
              </a:r>
              <a:endParaRPr lang="ru-RU" sz="2800" dirty="0"/>
            </a:p>
          </p:txBody>
        </p:sp>
        <p:grpSp>
          <p:nvGrpSpPr>
            <p:cNvPr id="36" name="Группа 35"/>
            <p:cNvGrpSpPr/>
            <p:nvPr/>
          </p:nvGrpSpPr>
          <p:grpSpPr>
            <a:xfrm>
              <a:off x="6260046" y="5354691"/>
              <a:ext cx="2861911" cy="596154"/>
              <a:chOff x="6106725" y="3486995"/>
              <a:chExt cx="2861911" cy="596154"/>
            </a:xfrm>
          </p:grpSpPr>
          <p:sp>
            <p:nvSpPr>
              <p:cNvPr id="37" name="TextBox 36"/>
              <p:cNvSpPr txBox="1"/>
              <p:nvPr/>
            </p:nvSpPr>
            <p:spPr>
              <a:xfrm>
                <a:off x="6106725" y="3486995"/>
                <a:ext cx="2861911" cy="578882"/>
              </a:xfrm>
              <a:prstGeom prst="roundRect">
                <a:avLst/>
              </a:prstGeom>
              <a:noFill/>
              <a:ln w="38100">
                <a:solidFill>
                  <a:schemeClr val="bg1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/>
                  <a:t>до 1%</a:t>
                </a:r>
                <a:endParaRPr lang="ru-RU" sz="2800" dirty="0"/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7074196" y="3506068"/>
                <a:ext cx="1841401" cy="5770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050" dirty="0"/>
                  <a:t>Дополнительные расходы, включающие стоимость страховки</a:t>
                </a:r>
                <a:endParaRPr lang="ru-RU" sz="1050" dirty="0"/>
              </a:p>
            </p:txBody>
          </p:sp>
        </p:grpSp>
        <p:sp>
          <p:nvSpPr>
            <p:cNvPr id="40" name="TextBox 39"/>
            <p:cNvSpPr txBox="1"/>
            <p:nvPr/>
          </p:nvSpPr>
          <p:spPr>
            <a:xfrm>
              <a:off x="6172187" y="6030988"/>
              <a:ext cx="58995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dirty="0"/>
                <a:t>* Ставка зависит от вида товара (инвестиционный, потребительский</a:t>
              </a:r>
              <a:r>
                <a:rPr lang="en-US" sz="1200" dirty="0"/>
                <a:t>)</a:t>
              </a:r>
              <a:endParaRPr lang="ru-RU" sz="1200" dirty="0"/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363537" y="3262407"/>
            <a:ext cx="4343605" cy="1394593"/>
            <a:chOff x="363537" y="3262407"/>
            <a:chExt cx="4343605" cy="1394593"/>
          </a:xfrm>
        </p:grpSpPr>
        <p:sp>
          <p:nvSpPr>
            <p:cNvPr id="8" name="TextBox 7"/>
            <p:cNvSpPr txBox="1"/>
            <p:nvPr/>
          </p:nvSpPr>
          <p:spPr>
            <a:xfrm>
              <a:off x="363537" y="3262407"/>
              <a:ext cx="2964829" cy="578882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/>
                <a:t>БАНК РАЗВИТИЯ</a:t>
              </a:r>
              <a:endParaRPr lang="ru-RU" sz="28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63537" y="4078118"/>
              <a:ext cx="2964829" cy="578882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spc="-100" dirty="0"/>
                <a:t>БЕЛЭКСИМГАРАНТ</a:t>
              </a:r>
              <a:endParaRPr lang="ru-RU" sz="2800" spc="-100" dirty="0"/>
            </a:p>
          </p:txBody>
        </p:sp>
        <p:grpSp>
          <p:nvGrpSpPr>
            <p:cNvPr id="41" name="Группа 40"/>
            <p:cNvGrpSpPr/>
            <p:nvPr/>
          </p:nvGrpSpPr>
          <p:grpSpPr>
            <a:xfrm>
              <a:off x="3328366" y="3551848"/>
              <a:ext cx="1378776" cy="815711"/>
              <a:chOff x="3328366" y="3776436"/>
              <a:chExt cx="1378776" cy="815711"/>
            </a:xfrm>
          </p:grpSpPr>
          <p:sp>
            <p:nvSpPr>
              <p:cNvPr id="42" name="TextBox 41"/>
              <p:cNvSpPr txBox="1"/>
              <p:nvPr/>
            </p:nvSpPr>
            <p:spPr>
              <a:xfrm>
                <a:off x="3341066" y="4036662"/>
                <a:ext cx="1366076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5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страховка</a:t>
                </a:r>
                <a:endParaRPr lang="ru-RU" sz="1500" dirty="0"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cxnSp>
            <p:nvCxnSpPr>
              <p:cNvPr id="43" name="Соединитель: уступ 42"/>
              <p:cNvCxnSpPr/>
              <p:nvPr/>
            </p:nvCxnSpPr>
            <p:spPr>
              <a:xfrm flipV="1">
                <a:off x="3328366" y="3776436"/>
                <a:ext cx="12700" cy="815711"/>
              </a:xfrm>
              <a:prstGeom prst="bentConnector3">
                <a:avLst>
                  <a:gd name="adj1" fmla="val 1109591"/>
                </a:avLst>
              </a:prstGeom>
              <a:ln>
                <a:solidFill>
                  <a:schemeClr val="bg1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8" name="Группа 77"/>
          <p:cNvGrpSpPr/>
          <p:nvPr/>
        </p:nvGrpSpPr>
        <p:grpSpPr>
          <a:xfrm>
            <a:off x="4596823" y="3111406"/>
            <a:ext cx="1366076" cy="629930"/>
            <a:chOff x="4596823" y="3111406"/>
            <a:chExt cx="1366076" cy="629930"/>
          </a:xfrm>
        </p:grpSpPr>
        <p:sp>
          <p:nvSpPr>
            <p:cNvPr id="32" name="TextBox 31"/>
            <p:cNvSpPr txBox="1"/>
            <p:nvPr/>
          </p:nvSpPr>
          <p:spPr>
            <a:xfrm>
              <a:off x="4596823" y="3418171"/>
              <a:ext cx="136607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погашение</a:t>
              </a:r>
              <a:endParaRPr lang="ru-RU" sz="15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720910" y="3111406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кредит</a:t>
              </a:r>
              <a:endParaRPr lang="ru-RU" sz="15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7227518" y="3262407"/>
            <a:ext cx="3945308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РОССИЙСКИЙ БАНК</a:t>
            </a:r>
            <a:endParaRPr lang="ru-RU" sz="2800" dirty="0"/>
          </a:p>
        </p:txBody>
      </p:sp>
      <p:grpSp>
        <p:nvGrpSpPr>
          <p:cNvPr id="51" name="Группа 50"/>
          <p:cNvGrpSpPr/>
          <p:nvPr/>
        </p:nvGrpSpPr>
        <p:grpSpPr>
          <a:xfrm rot="16200000">
            <a:off x="8105362" y="178397"/>
            <a:ext cx="627062" cy="5580905"/>
            <a:chOff x="-1111657" y="-755086"/>
            <a:chExt cx="627062" cy="5580905"/>
          </a:xfrm>
        </p:grpSpPr>
        <p:sp>
          <p:nvSpPr>
            <p:cNvPr id="56" name="TextBox 55"/>
            <p:cNvSpPr txBox="1"/>
            <p:nvPr/>
          </p:nvSpPr>
          <p:spPr>
            <a:xfrm rot="5400000">
              <a:off x="-1291520" y="2790101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кредит </a:t>
              </a:r>
              <a:endParaRPr lang="ru-RU" sz="1500" i="1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 rot="5400000">
              <a:off x="-1633112" y="3981198"/>
              <a:ext cx="136607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погашение</a:t>
              </a:r>
              <a:endParaRPr lang="ru-RU" sz="15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 rot="5971088">
              <a:off x="-1205129" y="1206195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кредит</a:t>
              </a:r>
              <a:endParaRPr lang="ru-RU" sz="15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 rot="5887628">
              <a:off x="-1462937" y="-233631"/>
              <a:ext cx="136607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погашение</a:t>
              </a:r>
              <a:endParaRPr lang="ru-RU" sz="15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9739128" y="2672439"/>
            <a:ext cx="155015" cy="573925"/>
            <a:chOff x="9739128" y="2672439"/>
            <a:chExt cx="155015" cy="573925"/>
          </a:xfrm>
        </p:grpSpPr>
        <p:cxnSp>
          <p:nvCxnSpPr>
            <p:cNvPr id="25" name="Прямая со стрелкой 24"/>
            <p:cNvCxnSpPr/>
            <p:nvPr/>
          </p:nvCxnSpPr>
          <p:spPr>
            <a:xfrm>
              <a:off x="9894143" y="2672439"/>
              <a:ext cx="0" cy="573925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Прямая со стрелкой 57"/>
            <p:cNvCxnSpPr/>
            <p:nvPr/>
          </p:nvCxnSpPr>
          <p:spPr>
            <a:xfrm flipV="1">
              <a:off x="9739128" y="2672439"/>
              <a:ext cx="0" cy="573925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Группа 27"/>
          <p:cNvGrpSpPr/>
          <p:nvPr/>
        </p:nvGrpSpPr>
        <p:grpSpPr>
          <a:xfrm>
            <a:off x="10641005" y="2659773"/>
            <a:ext cx="1592046" cy="707387"/>
            <a:chOff x="12681138" y="2153140"/>
            <a:chExt cx="986380" cy="438274"/>
          </a:xfrm>
        </p:grpSpPr>
        <p:sp>
          <p:nvSpPr>
            <p:cNvPr id="61" name="Овал 60"/>
            <p:cNvSpPr/>
            <p:nvPr/>
          </p:nvSpPr>
          <p:spPr>
            <a:xfrm>
              <a:off x="12965039" y="2153140"/>
              <a:ext cx="445306" cy="429035"/>
            </a:xfrm>
            <a:prstGeom prst="ellipse">
              <a:avLst/>
            </a:prstGeom>
            <a:solidFill>
              <a:srgbClr val="95AE3C">
                <a:alpha val="20000"/>
              </a:srgbClr>
            </a:solidFill>
            <a:ln w="381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2681138" y="2252860"/>
              <a:ext cx="98638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/>
                <a:t> маржа</a:t>
              </a:r>
              <a:endParaRPr lang="ru-RU" dirty="0"/>
            </a:p>
          </p:txBody>
        </p:sp>
      </p:grpSp>
      <p:cxnSp>
        <p:nvCxnSpPr>
          <p:cNvPr id="64" name="Прямая со стрелкой 63"/>
          <p:cNvCxnSpPr/>
          <p:nvPr/>
        </p:nvCxnSpPr>
        <p:spPr>
          <a:xfrm>
            <a:off x="5315361" y="2711696"/>
            <a:ext cx="3356748" cy="507911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/>
          <p:nvPr/>
        </p:nvCxnSpPr>
        <p:spPr>
          <a:xfrm flipH="1" flipV="1">
            <a:off x="6282089" y="2722206"/>
            <a:ext cx="3457039" cy="522606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>
            <a:off x="3341066" y="3367160"/>
            <a:ext cx="3886451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/>
          <p:cNvCxnSpPr/>
          <p:nvPr/>
        </p:nvCxnSpPr>
        <p:spPr>
          <a:xfrm flipH="1">
            <a:off x="3310586" y="3496700"/>
            <a:ext cx="3886451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0" name="Рисунок 79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872" y="4893551"/>
            <a:ext cx="741784" cy="504000"/>
          </a:xfrm>
          <a:prstGeom prst="rect">
            <a:avLst/>
          </a:prstGeom>
        </p:spPr>
      </p:pic>
      <p:pic>
        <p:nvPicPr>
          <p:cNvPr id="81" name="Picture 2" descr="🛞 Wheel Emoj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4981" b="24634"/>
          <a:stretch>
            <a:fillRect/>
          </a:stretch>
        </p:blipFill>
        <p:spPr bwMode="auto">
          <a:xfrm>
            <a:off x="3435980" y="5369299"/>
            <a:ext cx="666858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TextBox 58"/>
          <p:cNvSpPr txBox="1"/>
          <p:nvPr/>
        </p:nvSpPr>
        <p:spPr>
          <a:xfrm>
            <a:off x="10415963" y="4068330"/>
            <a:ext cx="1476000" cy="756000"/>
          </a:xfrm>
          <a:prstGeom prst="roundRect">
            <a:avLst/>
          </a:prstGeom>
          <a:solidFill>
            <a:srgbClr val="800080"/>
          </a:solidFill>
          <a:ln w="381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050" b="1" dirty="0">
                <a:solidFill>
                  <a:schemeClr val="bg1"/>
                </a:solidFill>
              </a:rPr>
              <a:t>Межбанковский кредит</a:t>
            </a:r>
            <a:endParaRPr lang="ru-RU" sz="1050" b="1" dirty="0">
              <a:solidFill>
                <a:schemeClr val="bg1"/>
              </a:solidFill>
            </a:endParaRPr>
          </a:p>
          <a:p>
            <a:pPr algn="ctr"/>
            <a:r>
              <a:rPr lang="ru-RU" sz="1050" b="1" dirty="0">
                <a:solidFill>
                  <a:schemeClr val="bg1"/>
                </a:solidFill>
              </a:rPr>
              <a:t>Указ 534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55" name="Номер слайда 1"/>
          <p:cNvSpPr txBox="1"/>
          <p:nvPr/>
        </p:nvSpPr>
        <p:spPr>
          <a:xfrm>
            <a:off x="11489984" y="6565126"/>
            <a:ext cx="676958" cy="3014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6575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2515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9090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45030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1605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18180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54120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90695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0725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3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RITE HERE SOMETHING ABOUT"/>
          <p:cNvSpPr txBox="1"/>
          <p:nvPr/>
        </p:nvSpPr>
        <p:spPr>
          <a:xfrm>
            <a:off x="334963" y="1304925"/>
            <a:ext cx="11536975" cy="630942"/>
          </a:xfrm>
          <a:prstGeom prst="rect">
            <a:avLst/>
          </a:prstGeom>
          <a:ln w="12700">
            <a:miter lim="400000"/>
          </a:ln>
        </p:spPr>
        <p:txBody>
          <a:bodyPr wrap="square" lIns="34307" rIns="34307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600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ru-RU" sz="3500" dirty="0">
                <a:solidFill>
                  <a:srgbClr val="95AE3C"/>
                </a:solidFill>
                <a:latin typeface="Bahnschrift SemiBold" panose="020B0502040204020203" pitchFamily="34" charset="0"/>
              </a:rPr>
              <a:t>ПРЕДЭКСПОРТНОЕ ФИНАНСИРОВАНИЕ (УКАЗ №534)</a:t>
            </a:r>
            <a:endParaRPr lang="ru-RU" sz="3500" dirty="0">
              <a:solidFill>
                <a:srgbClr val="231F20"/>
              </a:solidFill>
              <a:latin typeface="Bahnschrift SemiBold" panose="020B0502040204020203" pitchFamily="34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363537" y="2109600"/>
            <a:ext cx="2964829" cy="579436"/>
            <a:chOff x="344487" y="2109600"/>
            <a:chExt cx="2964829" cy="579436"/>
          </a:xfrm>
        </p:grpSpPr>
        <p:sp>
          <p:nvSpPr>
            <p:cNvPr id="6" name="TextBox 5"/>
            <p:cNvSpPr txBox="1"/>
            <p:nvPr/>
          </p:nvSpPr>
          <p:spPr>
            <a:xfrm>
              <a:off x="344487" y="2109600"/>
              <a:ext cx="2484000" cy="578882"/>
            </a:xfrm>
            <a:prstGeom prst="roundRect">
              <a:avLst/>
            </a:prstGeom>
            <a:solidFill>
              <a:srgbClr val="95AE3C">
                <a:alpha val="69804"/>
              </a:srgbClr>
            </a:solidFill>
            <a:ln w="3175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/>
                <a:t> </a:t>
              </a:r>
              <a:endParaRPr lang="ru-RU" sz="2800" dirty="0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344487" y="2110154"/>
              <a:ext cx="2964829" cy="578882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/>
                <a:t>ПРОИЗВОДИТЕЛЬ</a:t>
              </a:r>
              <a:endParaRPr lang="ru-RU" sz="2800" dirty="0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8244509" y="2110154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ПОКУПАТЕЛЬ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363537" y="3486995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БАНК РАЗВИТИЯ</a:t>
            </a:r>
            <a:endParaRPr lang="ru-RU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363537" y="4302706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spc="-100" dirty="0"/>
              <a:t>БЕЛЭКСИМГАРАНТ</a:t>
            </a:r>
            <a:endParaRPr lang="ru-RU" sz="2800" spc="-100" dirty="0"/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3341066" y="2255266"/>
            <a:ext cx="4903443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 flipV="1">
            <a:off x="3328366" y="2554458"/>
            <a:ext cx="4904641" cy="5609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Группа 20"/>
          <p:cNvGrpSpPr/>
          <p:nvPr/>
        </p:nvGrpSpPr>
        <p:grpSpPr>
          <a:xfrm>
            <a:off x="4422062" y="1939322"/>
            <a:ext cx="2796521" cy="653355"/>
            <a:chOff x="471865" y="1941772"/>
            <a:chExt cx="2796521" cy="653355"/>
          </a:xfrm>
        </p:grpSpPr>
        <p:sp>
          <p:nvSpPr>
            <p:cNvPr id="22" name="TextBox 21"/>
            <p:cNvSpPr txBox="1"/>
            <p:nvPr/>
          </p:nvSpPr>
          <p:spPr>
            <a:xfrm>
              <a:off x="1329483" y="1941772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продажа</a:t>
              </a:r>
              <a:endParaRPr lang="ru-RU" sz="15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71865" y="2271962"/>
              <a:ext cx="2796521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оплата</a:t>
              </a:r>
              <a:endParaRPr lang="ru-RU" sz="15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744424" y="2717981"/>
            <a:ext cx="2091193" cy="769014"/>
            <a:chOff x="744424" y="2717981"/>
            <a:chExt cx="2091193" cy="769014"/>
          </a:xfrm>
        </p:grpSpPr>
        <p:cxnSp>
          <p:nvCxnSpPr>
            <p:cNvPr id="25" name="Прямая со стрелкой 24"/>
            <p:cNvCxnSpPr/>
            <p:nvPr/>
          </p:nvCxnSpPr>
          <p:spPr>
            <a:xfrm>
              <a:off x="2835617" y="2717981"/>
              <a:ext cx="0" cy="769014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 стрелкой 27"/>
            <p:cNvCxnSpPr/>
            <p:nvPr/>
          </p:nvCxnSpPr>
          <p:spPr>
            <a:xfrm flipV="1">
              <a:off x="744424" y="2717981"/>
              <a:ext cx="0" cy="769014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Группа 29"/>
          <p:cNvGrpSpPr/>
          <p:nvPr/>
        </p:nvGrpSpPr>
        <p:grpSpPr>
          <a:xfrm rot="16200000">
            <a:off x="1131266" y="1832014"/>
            <a:ext cx="1117903" cy="2562792"/>
            <a:chOff x="3402614" y="1963111"/>
            <a:chExt cx="1117903" cy="2562792"/>
          </a:xfrm>
        </p:grpSpPr>
        <p:sp>
          <p:nvSpPr>
            <p:cNvPr id="31" name="TextBox 30"/>
            <p:cNvSpPr txBox="1"/>
            <p:nvPr/>
          </p:nvSpPr>
          <p:spPr>
            <a:xfrm>
              <a:off x="3402614" y="1963111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кредит</a:t>
              </a:r>
              <a:endParaRPr lang="ru-RU" sz="15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 rot="5400000">
              <a:off x="3339553" y="3681282"/>
              <a:ext cx="136607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погашение</a:t>
              </a:r>
              <a:endParaRPr lang="ru-RU" sz="15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35" name="Группа 34"/>
          <p:cNvGrpSpPr/>
          <p:nvPr/>
        </p:nvGrpSpPr>
        <p:grpSpPr>
          <a:xfrm>
            <a:off x="6106725" y="3486995"/>
            <a:ext cx="2952608" cy="578882"/>
            <a:chOff x="6106725" y="3486995"/>
            <a:chExt cx="2952608" cy="578882"/>
          </a:xfrm>
        </p:grpSpPr>
        <p:sp>
          <p:nvSpPr>
            <p:cNvPr id="33" name="TextBox 32"/>
            <p:cNvSpPr txBox="1"/>
            <p:nvPr/>
          </p:nvSpPr>
          <p:spPr>
            <a:xfrm>
              <a:off x="6106725" y="3486995"/>
              <a:ext cx="2861911" cy="578882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sz="2800" dirty="0"/>
                <a:t>СТАВКА</a:t>
              </a:r>
              <a:endParaRPr lang="ru-RU" sz="2800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7218583" y="3544168"/>
              <a:ext cx="1840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/>
                <a:t>от 6,17%-7,4%* в </a:t>
              </a:r>
              <a:r>
                <a:rPr lang="en-US" sz="1200" dirty="0"/>
                <a:t>BYN</a:t>
              </a:r>
              <a:endParaRPr lang="ru-RU" sz="1200" dirty="0"/>
            </a:p>
            <a:p>
              <a:pPr algn="ctr"/>
              <a:r>
                <a:rPr lang="ru-RU" sz="1200" dirty="0"/>
                <a:t>от 9,</a:t>
              </a:r>
              <a:r>
                <a:rPr lang="en-US" sz="1200" dirty="0"/>
                <a:t>5</a:t>
              </a:r>
              <a:r>
                <a:rPr lang="ru-RU" sz="1200" dirty="0"/>
                <a:t>%-11,</a:t>
              </a:r>
              <a:r>
                <a:rPr lang="en-US" sz="1200" dirty="0"/>
                <a:t>4</a:t>
              </a:r>
              <a:r>
                <a:rPr lang="ru-RU" sz="1200" dirty="0"/>
                <a:t>%* в </a:t>
              </a:r>
              <a:r>
                <a:rPr lang="en-US" sz="1200" dirty="0"/>
                <a:t>RUB</a:t>
              </a:r>
              <a:r>
                <a:rPr lang="ru-RU" sz="1200" dirty="0"/>
                <a:t> </a:t>
              </a:r>
              <a:endParaRPr lang="ru-RU" sz="1200" dirty="0"/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6084682" y="4289981"/>
            <a:ext cx="2861911" cy="578882"/>
            <a:chOff x="6106725" y="3486995"/>
            <a:chExt cx="2861911" cy="578882"/>
          </a:xfrm>
        </p:grpSpPr>
        <p:sp>
          <p:nvSpPr>
            <p:cNvPr id="37" name="TextBox 36"/>
            <p:cNvSpPr txBox="1"/>
            <p:nvPr/>
          </p:nvSpPr>
          <p:spPr>
            <a:xfrm>
              <a:off x="6106725" y="3486995"/>
              <a:ext cx="2861911" cy="578882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sz="2800" dirty="0"/>
                <a:t>от 1%</a:t>
              </a:r>
              <a:endParaRPr lang="ru-RU" sz="2800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7074196" y="3544168"/>
              <a:ext cx="1841401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900" dirty="0"/>
                <a:t>Дополнительные расходы, включающие стоимость страховки</a:t>
              </a:r>
              <a:endParaRPr lang="ru-RU" sz="900" dirty="0"/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363537" y="5018832"/>
            <a:ext cx="10845801" cy="1804749"/>
          </a:xfrm>
          <a:prstGeom prst="round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ru-RU" sz="2000" spc="-100" dirty="0"/>
              <a:t>Вид товара: инвестиционные</a:t>
            </a:r>
            <a:endParaRPr lang="ru-RU" sz="2000" spc="-100" dirty="0"/>
          </a:p>
          <a:p>
            <a:r>
              <a:rPr lang="ru-RU" sz="2000" spc="-100" dirty="0"/>
              <a:t>	      потребительские  </a:t>
            </a:r>
            <a:endParaRPr lang="ru-RU" sz="2000" spc="-100" dirty="0"/>
          </a:p>
          <a:p>
            <a:r>
              <a:rPr lang="ru-RU" sz="2000" spc="-100" dirty="0"/>
              <a:t>Срок: до 3 лет </a:t>
            </a:r>
            <a:endParaRPr lang="ru-RU" sz="2000" spc="-100" dirty="0"/>
          </a:p>
          <a:p>
            <a:r>
              <a:rPr lang="ru-RU" sz="2000" spc="-100" dirty="0"/>
              <a:t>Объем финансирования: 100% экспортного контракта при сроке кредита до 1 года;  </a:t>
            </a:r>
            <a:r>
              <a:rPr lang="ru-RU" sz="2000" b="1" spc="-100" dirty="0">
                <a:solidFill>
                  <a:srgbClr val="95AE3C"/>
                </a:solidFill>
              </a:rPr>
              <a:t>до 85% экспортного контракта при сроке кредита более 1 года</a:t>
            </a:r>
            <a:endParaRPr lang="ru-RU" sz="2000" b="1" spc="-100" dirty="0">
              <a:solidFill>
                <a:srgbClr val="95AE3C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996823" y="4966278"/>
            <a:ext cx="58995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* Ставка зависит от вида товара (инвестиционный, потребительский</a:t>
            </a:r>
            <a:r>
              <a:rPr lang="en-US" sz="1200" dirty="0"/>
              <a:t>)</a:t>
            </a:r>
            <a:endParaRPr lang="ru-RU" sz="1200" dirty="0"/>
          </a:p>
        </p:txBody>
      </p:sp>
      <p:grpSp>
        <p:nvGrpSpPr>
          <p:cNvPr id="52" name="Группа 51"/>
          <p:cNvGrpSpPr/>
          <p:nvPr/>
        </p:nvGrpSpPr>
        <p:grpSpPr>
          <a:xfrm>
            <a:off x="3328366" y="3776436"/>
            <a:ext cx="1752175" cy="815711"/>
            <a:chOff x="3328366" y="3776436"/>
            <a:chExt cx="1752175" cy="815711"/>
          </a:xfrm>
        </p:grpSpPr>
        <p:sp>
          <p:nvSpPr>
            <p:cNvPr id="46" name="TextBox 45"/>
            <p:cNvSpPr txBox="1"/>
            <p:nvPr/>
          </p:nvSpPr>
          <p:spPr>
            <a:xfrm>
              <a:off x="3714465" y="4065877"/>
              <a:ext cx="136607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страховка</a:t>
              </a:r>
              <a:endParaRPr lang="ru-RU" sz="15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cxnSp>
          <p:nvCxnSpPr>
            <p:cNvPr id="48" name="Соединитель: уступ 47"/>
            <p:cNvCxnSpPr>
              <a:stCxn id="9" idx="3"/>
              <a:endCxn id="8" idx="3"/>
            </p:cNvCxnSpPr>
            <p:nvPr/>
          </p:nvCxnSpPr>
          <p:spPr>
            <a:xfrm flipV="1">
              <a:off x="3328366" y="3776436"/>
              <a:ext cx="12700" cy="815711"/>
            </a:xfrm>
            <a:prstGeom prst="bentConnector3">
              <a:avLst>
                <a:gd name="adj1" fmla="val 3476709"/>
              </a:avLst>
            </a:prstGeom>
            <a:ln>
              <a:solidFill>
                <a:schemeClr val="tx1">
                  <a:lumMod val="95000"/>
                  <a:lumOff val="5000"/>
                </a:schemeClr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53" name="Рисунок 5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872" y="4893551"/>
            <a:ext cx="741784" cy="504000"/>
          </a:xfrm>
          <a:prstGeom prst="rect">
            <a:avLst/>
          </a:prstGeom>
        </p:spPr>
      </p:pic>
      <p:pic>
        <p:nvPicPr>
          <p:cNvPr id="54" name="Picture 2" descr="🛞 Wheel Emoj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4981" b="24634"/>
          <a:stretch>
            <a:fillRect/>
          </a:stretch>
        </p:blipFill>
        <p:spPr bwMode="auto">
          <a:xfrm>
            <a:off x="3435980" y="5369299"/>
            <a:ext cx="666858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Номер слайда 1"/>
          <p:cNvSpPr txBox="1"/>
          <p:nvPr/>
        </p:nvSpPr>
        <p:spPr>
          <a:xfrm>
            <a:off x="11489984" y="6565126"/>
            <a:ext cx="676958" cy="3014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6575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2515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9090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45030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1605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18180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54120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90695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0725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200" dirty="0">
                <a:solidFill>
                  <a:prstClr val="black"/>
                </a:solidFill>
                <a:latin typeface="Source Sans Pro"/>
              </a:rPr>
              <a:t>4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RITE HERE SOMETHING ABOUT"/>
          <p:cNvSpPr txBox="1"/>
          <p:nvPr/>
        </p:nvSpPr>
        <p:spPr>
          <a:xfrm>
            <a:off x="334963" y="1304925"/>
            <a:ext cx="11536975" cy="584775"/>
          </a:xfrm>
          <a:prstGeom prst="rect">
            <a:avLst/>
          </a:prstGeom>
          <a:ln w="12700">
            <a:miter lim="400000"/>
          </a:ln>
        </p:spPr>
        <p:txBody>
          <a:bodyPr wrap="square" lIns="34307" rIns="34307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600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ru-RU" sz="3200" dirty="0">
                <a:solidFill>
                  <a:srgbClr val="95AE3C"/>
                </a:solidFill>
                <a:latin typeface="Bahnschrift SemiBold" panose="020B0502040204020203" pitchFamily="34" charset="0"/>
              </a:rPr>
              <a:t>ФИНАНСИРОВАНИЕ</a:t>
            </a:r>
            <a:r>
              <a:rPr lang="en-US" sz="3200" dirty="0">
                <a:solidFill>
                  <a:srgbClr val="95AE3C"/>
                </a:solidFill>
                <a:latin typeface="Bahnschrift SemiBold" panose="020B0502040204020203" pitchFamily="34" charset="0"/>
              </a:rPr>
              <a:t> </a:t>
            </a:r>
            <a:r>
              <a:rPr lang="ru-RU" sz="3200" dirty="0">
                <a:solidFill>
                  <a:srgbClr val="95AE3C"/>
                </a:solidFill>
                <a:latin typeface="Bahnschrift SemiBold" panose="020B0502040204020203" pitchFamily="34" charset="0"/>
              </a:rPr>
              <a:t>ЭКСПОРТА УСЛУГ (УКАЗ №534)</a:t>
            </a:r>
            <a:endParaRPr lang="ru-RU" sz="3200" dirty="0">
              <a:solidFill>
                <a:srgbClr val="231F20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3600" y="2000204"/>
            <a:ext cx="2089271" cy="681038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700" dirty="0"/>
              <a:t>СТРОИТЕЛЬНАЯ ОРГАНИЗАЦИЯ (РБ)</a:t>
            </a:r>
            <a:endParaRPr lang="ru-RU" sz="1700" dirty="0"/>
          </a:p>
        </p:txBody>
      </p:sp>
      <p:sp>
        <p:nvSpPr>
          <p:cNvPr id="4" name="TextBox 3"/>
          <p:cNvSpPr txBox="1"/>
          <p:nvPr/>
        </p:nvSpPr>
        <p:spPr>
          <a:xfrm>
            <a:off x="4948974" y="2000204"/>
            <a:ext cx="2089271" cy="698063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750" dirty="0"/>
              <a:t>ДОЧЕРНЯЯ КОМПАНИЯ (РФ)</a:t>
            </a:r>
            <a:endParaRPr lang="ru-RU" sz="1750" dirty="0"/>
          </a:p>
        </p:txBody>
      </p:sp>
      <p:sp>
        <p:nvSpPr>
          <p:cNvPr id="5" name="TextBox 4"/>
          <p:cNvSpPr txBox="1"/>
          <p:nvPr/>
        </p:nvSpPr>
        <p:spPr>
          <a:xfrm>
            <a:off x="9534348" y="2000204"/>
            <a:ext cx="1566684" cy="715089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ЗАКАЗЧИК (РФ) </a:t>
            </a:r>
            <a:endParaRPr lang="ru-RU" dirty="0"/>
          </a:p>
        </p:txBody>
      </p:sp>
      <p:grpSp>
        <p:nvGrpSpPr>
          <p:cNvPr id="14" name="Группа 13"/>
          <p:cNvGrpSpPr/>
          <p:nvPr/>
        </p:nvGrpSpPr>
        <p:grpSpPr>
          <a:xfrm>
            <a:off x="2445488" y="2255266"/>
            <a:ext cx="7078610" cy="0"/>
            <a:chOff x="2606408" y="2255266"/>
            <a:chExt cx="5788337" cy="0"/>
          </a:xfrm>
        </p:grpSpPr>
        <p:cxnSp>
          <p:nvCxnSpPr>
            <p:cNvPr id="11" name="Прямая со стрелкой 10"/>
            <p:cNvCxnSpPr/>
            <p:nvPr/>
          </p:nvCxnSpPr>
          <p:spPr>
            <a:xfrm>
              <a:off x="2606408" y="2255266"/>
              <a:ext cx="2031222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 стрелкой 12"/>
            <p:cNvCxnSpPr/>
            <p:nvPr/>
          </p:nvCxnSpPr>
          <p:spPr>
            <a:xfrm>
              <a:off x="6363523" y="2255266"/>
              <a:ext cx="2031222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14"/>
          <p:cNvGrpSpPr/>
          <p:nvPr/>
        </p:nvGrpSpPr>
        <p:grpSpPr>
          <a:xfrm flipH="1">
            <a:off x="2445499" y="2560067"/>
            <a:ext cx="7089422" cy="0"/>
            <a:chOff x="2026452" y="2255266"/>
            <a:chExt cx="7089422" cy="0"/>
          </a:xfrm>
        </p:grpSpPr>
        <p:cxnSp>
          <p:nvCxnSpPr>
            <p:cNvPr id="16" name="Прямая со стрелкой 15"/>
            <p:cNvCxnSpPr/>
            <p:nvPr/>
          </p:nvCxnSpPr>
          <p:spPr>
            <a:xfrm>
              <a:off x="2026452" y="2255266"/>
              <a:ext cx="2484000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 стрелкой 16"/>
            <p:cNvCxnSpPr/>
            <p:nvPr/>
          </p:nvCxnSpPr>
          <p:spPr>
            <a:xfrm>
              <a:off x="6631874" y="2255266"/>
              <a:ext cx="2484000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Группа 19"/>
          <p:cNvGrpSpPr/>
          <p:nvPr/>
        </p:nvGrpSpPr>
        <p:grpSpPr>
          <a:xfrm>
            <a:off x="2376000" y="1963111"/>
            <a:ext cx="2576181" cy="671202"/>
            <a:chOff x="-3280671" y="1963111"/>
            <a:chExt cx="2576181" cy="671202"/>
          </a:xfrm>
        </p:grpSpPr>
        <p:sp>
          <p:nvSpPr>
            <p:cNvPr id="18" name="TextBox 17"/>
            <p:cNvSpPr txBox="1"/>
            <p:nvPr/>
          </p:nvSpPr>
          <p:spPr>
            <a:xfrm>
              <a:off x="-3280671" y="1963111"/>
              <a:ext cx="2576181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договор субподряда</a:t>
              </a:r>
              <a:endParaRPr lang="ru-RU" sz="15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-3280671" y="2311148"/>
              <a:ext cx="2571121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оплата</a:t>
              </a:r>
              <a:endParaRPr lang="ru-RU" sz="15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7057732" y="1960661"/>
            <a:ext cx="2487440" cy="671202"/>
            <a:chOff x="3107535" y="1963111"/>
            <a:chExt cx="2487440" cy="671202"/>
          </a:xfrm>
        </p:grpSpPr>
        <p:sp>
          <p:nvSpPr>
            <p:cNvPr id="22" name="TextBox 21"/>
            <p:cNvSpPr txBox="1"/>
            <p:nvPr/>
          </p:nvSpPr>
          <p:spPr>
            <a:xfrm>
              <a:off x="3144167" y="1963111"/>
              <a:ext cx="2427308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договор </a:t>
              </a:r>
              <a:r>
                <a:rPr lang="ru-RU" sz="1500" dirty="0" err="1">
                  <a:latin typeface="Verdana" panose="020B0604030504040204" pitchFamily="34" charset="0"/>
                  <a:ea typeface="Verdana" panose="020B0604030504040204" pitchFamily="34" charset="0"/>
                </a:rPr>
                <a:t>ген.подряда</a:t>
              </a:r>
              <a:endParaRPr lang="ru-RU" sz="15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107535" y="2311148"/>
              <a:ext cx="2487440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оплата</a:t>
              </a:r>
              <a:endParaRPr lang="ru-RU" sz="15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363600" y="3642868"/>
            <a:ext cx="4343605" cy="1394593"/>
            <a:chOff x="363537" y="3262407"/>
            <a:chExt cx="4343605" cy="1394593"/>
          </a:xfrm>
        </p:grpSpPr>
        <p:sp>
          <p:nvSpPr>
            <p:cNvPr id="8" name="TextBox 7"/>
            <p:cNvSpPr txBox="1"/>
            <p:nvPr/>
          </p:nvSpPr>
          <p:spPr>
            <a:xfrm>
              <a:off x="363537" y="3262407"/>
              <a:ext cx="2964829" cy="578882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/>
                <a:t>БАНК РАЗВИТИЯ</a:t>
              </a:r>
              <a:endParaRPr lang="ru-RU" sz="28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63537" y="4078118"/>
              <a:ext cx="2964829" cy="578882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spc="-100" dirty="0"/>
                <a:t>БЕЛЭКСИМГАРАНТ</a:t>
              </a:r>
              <a:endParaRPr lang="ru-RU" sz="2800" spc="-100" dirty="0"/>
            </a:p>
          </p:txBody>
        </p:sp>
        <p:grpSp>
          <p:nvGrpSpPr>
            <p:cNvPr id="41" name="Группа 40"/>
            <p:cNvGrpSpPr/>
            <p:nvPr/>
          </p:nvGrpSpPr>
          <p:grpSpPr>
            <a:xfrm>
              <a:off x="3328366" y="3551848"/>
              <a:ext cx="1378776" cy="815711"/>
              <a:chOff x="3328366" y="3776436"/>
              <a:chExt cx="1378776" cy="815711"/>
            </a:xfrm>
          </p:grpSpPr>
          <p:sp>
            <p:nvSpPr>
              <p:cNvPr id="42" name="TextBox 41"/>
              <p:cNvSpPr txBox="1"/>
              <p:nvPr/>
            </p:nvSpPr>
            <p:spPr>
              <a:xfrm>
                <a:off x="3341066" y="4036662"/>
                <a:ext cx="1366076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5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страховка</a:t>
                </a:r>
                <a:endParaRPr lang="ru-RU" sz="1500" dirty="0"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cxnSp>
            <p:nvCxnSpPr>
              <p:cNvPr id="43" name="Соединитель: уступ 42"/>
              <p:cNvCxnSpPr/>
              <p:nvPr/>
            </p:nvCxnSpPr>
            <p:spPr>
              <a:xfrm flipV="1">
                <a:off x="3328366" y="3776436"/>
                <a:ext cx="12700" cy="815711"/>
              </a:xfrm>
              <a:prstGeom prst="bentConnector3">
                <a:avLst>
                  <a:gd name="adj1" fmla="val 1109591"/>
                </a:avLst>
              </a:prstGeom>
              <a:ln>
                <a:solidFill>
                  <a:schemeClr val="bg1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8" name="Группа 77"/>
          <p:cNvGrpSpPr/>
          <p:nvPr/>
        </p:nvGrpSpPr>
        <p:grpSpPr>
          <a:xfrm>
            <a:off x="4037871" y="2734556"/>
            <a:ext cx="2430369" cy="680267"/>
            <a:chOff x="4037871" y="2734556"/>
            <a:chExt cx="2430369" cy="680267"/>
          </a:xfrm>
        </p:grpSpPr>
        <p:sp>
          <p:nvSpPr>
            <p:cNvPr id="32" name="TextBox 31"/>
            <p:cNvSpPr txBox="1"/>
            <p:nvPr/>
          </p:nvSpPr>
          <p:spPr>
            <a:xfrm rot="21116821">
              <a:off x="5102164" y="3091658"/>
              <a:ext cx="136607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кредит</a:t>
              </a:r>
              <a:endParaRPr lang="ru-RU" sz="15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 rot="20745308">
              <a:off x="4037871" y="2734556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кредит</a:t>
              </a:r>
              <a:endParaRPr lang="ru-RU" sz="15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253428" y="5564918"/>
            <a:ext cx="10845801" cy="442674"/>
          </a:xfrm>
          <a:prstGeom prst="round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ru-RU" sz="2000" b="1" spc="-100" dirty="0">
                <a:solidFill>
                  <a:srgbClr val="FF0000"/>
                </a:solidFill>
              </a:rPr>
              <a:t>50% и более белорусской составляющей в стоимости экспортного строительного объекта</a:t>
            </a:r>
            <a:endParaRPr lang="ru-RU" sz="2000" b="1" spc="-100" dirty="0">
              <a:solidFill>
                <a:srgbClr val="FF0000"/>
              </a:solidFill>
            </a:endParaRPr>
          </a:p>
        </p:txBody>
      </p:sp>
      <p:cxnSp>
        <p:nvCxnSpPr>
          <p:cNvPr id="76" name="Прямая со стрелкой 75"/>
          <p:cNvCxnSpPr>
            <a:endCxn id="4" idx="2"/>
          </p:cNvCxnSpPr>
          <p:nvPr/>
        </p:nvCxnSpPr>
        <p:spPr>
          <a:xfrm flipV="1">
            <a:off x="3341129" y="2698267"/>
            <a:ext cx="2652481" cy="1070875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/>
          <p:cNvCxnSpPr/>
          <p:nvPr/>
        </p:nvCxnSpPr>
        <p:spPr>
          <a:xfrm flipV="1">
            <a:off x="3334779" y="2756805"/>
            <a:ext cx="6391112" cy="109532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Группа 58"/>
          <p:cNvGrpSpPr/>
          <p:nvPr/>
        </p:nvGrpSpPr>
        <p:grpSpPr>
          <a:xfrm>
            <a:off x="6106725" y="3959958"/>
            <a:ext cx="2961543" cy="596405"/>
            <a:chOff x="6106725" y="3486995"/>
            <a:chExt cx="2961543" cy="596405"/>
          </a:xfrm>
        </p:grpSpPr>
        <p:sp>
          <p:nvSpPr>
            <p:cNvPr id="60" name="TextBox 59"/>
            <p:cNvSpPr txBox="1"/>
            <p:nvPr/>
          </p:nvSpPr>
          <p:spPr>
            <a:xfrm>
              <a:off x="6106725" y="3486995"/>
              <a:ext cx="2861911" cy="578882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sz="2800" dirty="0"/>
                <a:t>СТАВКА</a:t>
              </a:r>
              <a:endParaRPr lang="ru-RU" sz="2800" dirty="0"/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7227518" y="3498625"/>
              <a:ext cx="18407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/>
                <a:t>от 7,4 % в </a:t>
              </a:r>
              <a:r>
                <a:rPr lang="en-US" sz="1600" dirty="0"/>
                <a:t>BYN</a:t>
              </a:r>
              <a:endParaRPr lang="ru-RU" sz="1600" dirty="0"/>
            </a:p>
            <a:p>
              <a:pPr algn="ctr"/>
              <a:r>
                <a:rPr lang="ru-RU" sz="1600"/>
                <a:t>от 11,4 </a:t>
              </a:r>
              <a:r>
                <a:rPr lang="ru-RU" sz="1600" dirty="0"/>
                <a:t>% в </a:t>
              </a:r>
              <a:r>
                <a:rPr lang="en-US" sz="1600" dirty="0"/>
                <a:t>RUB</a:t>
              </a:r>
              <a:r>
                <a:rPr lang="ru-RU" sz="1600" dirty="0"/>
                <a:t> </a:t>
              </a:r>
              <a:endParaRPr lang="ru-RU" sz="1600" dirty="0"/>
            </a:p>
          </p:txBody>
        </p:sp>
      </p:grpSp>
      <p:pic>
        <p:nvPicPr>
          <p:cNvPr id="3074" name="Picture 2" descr="https://avatars.mds.yandex.net/i?id=67ff8bbe51ef2e2bb8f615845e7ae011d8cd942d-5382665-images-thumbs&amp;n=13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372" y="2714232"/>
            <a:ext cx="706596" cy="822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avatars.mds.yandex.net/i?id=c33f41ba46d71ddfe1fdf843770fee892638d244-5823103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137" y="2706114"/>
            <a:ext cx="1834593" cy="917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Номер слайда 1"/>
          <p:cNvSpPr txBox="1"/>
          <p:nvPr/>
        </p:nvSpPr>
        <p:spPr>
          <a:xfrm>
            <a:off x="11489984" y="6565126"/>
            <a:ext cx="676958" cy="3014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6575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2515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9090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45030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1605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18180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54120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90695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0725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5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Соединитель: уступ 34"/>
          <p:cNvCxnSpPr>
            <a:stCxn id="101" idx="3"/>
          </p:cNvCxnSpPr>
          <p:nvPr/>
        </p:nvCxnSpPr>
        <p:spPr>
          <a:xfrm flipH="1">
            <a:off x="3341067" y="3168807"/>
            <a:ext cx="7868704" cy="260192"/>
          </a:xfrm>
          <a:prstGeom prst="bentConnector5">
            <a:avLst>
              <a:gd name="adj1" fmla="val -2905"/>
              <a:gd name="adj2" fmla="val 505669"/>
              <a:gd name="adj3" fmla="val 91463"/>
            </a:avLst>
          </a:prstGeom>
          <a:ln w="19050">
            <a:solidFill>
              <a:schemeClr val="bg1">
                <a:lumMod val="50000"/>
              </a:schemeClr>
            </a:solidFill>
            <a:prstDash val="sys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WRITE HERE SOMETHING ABOUT"/>
          <p:cNvSpPr txBox="1"/>
          <p:nvPr/>
        </p:nvSpPr>
        <p:spPr>
          <a:xfrm>
            <a:off x="334963" y="1304925"/>
            <a:ext cx="11536975" cy="430887"/>
          </a:xfrm>
          <a:prstGeom prst="rect">
            <a:avLst/>
          </a:prstGeom>
          <a:ln w="12700">
            <a:miter lim="400000"/>
          </a:ln>
        </p:spPr>
        <p:txBody>
          <a:bodyPr wrap="square" lIns="34307" rIns="34307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600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ru-RU" sz="2200" dirty="0">
                <a:solidFill>
                  <a:srgbClr val="95AE3C"/>
                </a:solidFill>
                <a:latin typeface="Bahnschrift SemiBold" panose="020B0502040204020203" pitchFamily="34" charset="0"/>
              </a:rPr>
              <a:t>ФИНАНСИРОВАНИЕ С ПРИВЛЕЧЕНИЕМ РЕСУРСОВ ОТ РОСЭКСИМБАНКА (УКАЗ №534)</a:t>
            </a:r>
            <a:endParaRPr lang="ru-RU" sz="2200" dirty="0">
              <a:solidFill>
                <a:srgbClr val="231F20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-110729" y="2673135"/>
            <a:ext cx="26570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</a:rPr>
              <a:t>кредит </a:t>
            </a:r>
            <a:endParaRPr lang="ru-RU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</a:rPr>
              <a:t>для производства</a:t>
            </a:r>
            <a:endParaRPr lang="ru-RU" sz="1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76" name="Прямая со стрелкой 75"/>
          <p:cNvCxnSpPr/>
          <p:nvPr/>
        </p:nvCxnSpPr>
        <p:spPr>
          <a:xfrm flipH="1" flipV="1">
            <a:off x="3297886" y="2585882"/>
            <a:ext cx="4918030" cy="1190554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/>
          <p:cNvCxnSpPr/>
          <p:nvPr/>
        </p:nvCxnSpPr>
        <p:spPr>
          <a:xfrm>
            <a:off x="2932083" y="2705708"/>
            <a:ext cx="5272399" cy="1302869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Группа 46"/>
          <p:cNvGrpSpPr/>
          <p:nvPr/>
        </p:nvGrpSpPr>
        <p:grpSpPr>
          <a:xfrm>
            <a:off x="363537" y="2109600"/>
            <a:ext cx="2964829" cy="579436"/>
            <a:chOff x="344487" y="2109600"/>
            <a:chExt cx="2964829" cy="579436"/>
          </a:xfrm>
        </p:grpSpPr>
        <p:sp>
          <p:nvSpPr>
            <p:cNvPr id="53" name="TextBox 52"/>
            <p:cNvSpPr txBox="1"/>
            <p:nvPr/>
          </p:nvSpPr>
          <p:spPr>
            <a:xfrm>
              <a:off x="344487" y="2109600"/>
              <a:ext cx="2484000" cy="578882"/>
            </a:xfrm>
            <a:prstGeom prst="roundRect">
              <a:avLst/>
            </a:prstGeom>
            <a:solidFill>
              <a:srgbClr val="95AE3C">
                <a:alpha val="69804"/>
              </a:srgbClr>
            </a:solidFill>
            <a:ln w="3175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/>
                <a:t> </a:t>
              </a:r>
              <a:endParaRPr lang="ru-RU" sz="2800" dirty="0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344487" y="2110154"/>
              <a:ext cx="2964829" cy="578882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/>
                <a:t>ПРОИЗВОДИТЕЛЬ</a:t>
              </a:r>
              <a:endParaRPr lang="ru-RU" sz="2800" dirty="0"/>
            </a:p>
          </p:txBody>
        </p:sp>
      </p:grpSp>
      <p:sp>
        <p:nvSpPr>
          <p:cNvPr id="60" name="TextBox 59"/>
          <p:cNvSpPr txBox="1"/>
          <p:nvPr/>
        </p:nvSpPr>
        <p:spPr>
          <a:xfrm>
            <a:off x="8244509" y="2110154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ПОКУПАТЕЛЬ</a:t>
            </a:r>
            <a:endParaRPr lang="ru-RU" sz="2800" dirty="0"/>
          </a:p>
        </p:txBody>
      </p:sp>
      <p:sp>
        <p:nvSpPr>
          <p:cNvPr id="61" name="TextBox 60"/>
          <p:cNvSpPr txBox="1"/>
          <p:nvPr/>
        </p:nvSpPr>
        <p:spPr>
          <a:xfrm>
            <a:off x="363537" y="3164077"/>
            <a:ext cx="2964829" cy="756000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2800" dirty="0"/>
              <a:t>БАНК РАЗВИТИЯ</a:t>
            </a:r>
            <a:endParaRPr lang="ru-RU" sz="2800" dirty="0"/>
          </a:p>
        </p:txBody>
      </p:sp>
      <p:sp>
        <p:nvSpPr>
          <p:cNvPr id="62" name="TextBox 61"/>
          <p:cNvSpPr txBox="1"/>
          <p:nvPr/>
        </p:nvSpPr>
        <p:spPr>
          <a:xfrm>
            <a:off x="363537" y="4302706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spc="-100" dirty="0"/>
              <a:t>БЕЛЭКСИМГАРАНТ</a:t>
            </a:r>
            <a:endParaRPr lang="ru-RU" sz="2800" spc="-100" dirty="0"/>
          </a:p>
        </p:txBody>
      </p:sp>
      <p:grpSp>
        <p:nvGrpSpPr>
          <p:cNvPr id="13" name="Группа 12"/>
          <p:cNvGrpSpPr/>
          <p:nvPr/>
        </p:nvGrpSpPr>
        <p:grpSpPr>
          <a:xfrm>
            <a:off x="3328366" y="1962051"/>
            <a:ext cx="4916143" cy="323165"/>
            <a:chOff x="3328366" y="1963111"/>
            <a:chExt cx="4916143" cy="323165"/>
          </a:xfrm>
        </p:grpSpPr>
        <p:cxnSp>
          <p:nvCxnSpPr>
            <p:cNvPr id="65" name="Прямая со стрелкой 64"/>
            <p:cNvCxnSpPr/>
            <p:nvPr/>
          </p:nvCxnSpPr>
          <p:spPr>
            <a:xfrm>
              <a:off x="3328366" y="2255266"/>
              <a:ext cx="4916143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TextBox 79"/>
            <p:cNvSpPr txBox="1"/>
            <p:nvPr/>
          </p:nvSpPr>
          <p:spPr>
            <a:xfrm>
              <a:off x="5577030" y="1963111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поставка</a:t>
              </a:r>
              <a:endParaRPr lang="ru-RU" sz="15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cxnSp>
        <p:nvCxnSpPr>
          <p:cNvPr id="87" name="Прямая со стрелкой 86"/>
          <p:cNvCxnSpPr/>
          <p:nvPr/>
        </p:nvCxnSpPr>
        <p:spPr>
          <a:xfrm flipV="1">
            <a:off x="744424" y="2708253"/>
            <a:ext cx="0" cy="430262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Box 88"/>
          <p:cNvSpPr txBox="1"/>
          <p:nvPr/>
        </p:nvSpPr>
        <p:spPr>
          <a:xfrm>
            <a:off x="5530965" y="3991254"/>
            <a:ext cx="19227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latin typeface="Verdana" panose="020B0604030504040204" pitchFamily="34" charset="0"/>
                <a:ea typeface="Verdana" panose="020B0604030504040204" pitchFamily="34" charset="0"/>
              </a:rPr>
              <a:t>кредит на комплектующие</a:t>
            </a:r>
            <a:r>
              <a:rPr lang="en-US" sz="15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ru-RU" sz="15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91" name="Группа 90"/>
          <p:cNvGrpSpPr/>
          <p:nvPr/>
        </p:nvGrpSpPr>
        <p:grpSpPr>
          <a:xfrm>
            <a:off x="6106725" y="4629995"/>
            <a:ext cx="2861911" cy="578882"/>
            <a:chOff x="6106725" y="3486995"/>
            <a:chExt cx="2861911" cy="578882"/>
          </a:xfrm>
        </p:grpSpPr>
        <p:sp>
          <p:nvSpPr>
            <p:cNvPr id="92" name="TextBox 91"/>
            <p:cNvSpPr txBox="1"/>
            <p:nvPr/>
          </p:nvSpPr>
          <p:spPr>
            <a:xfrm>
              <a:off x="6106725" y="3486995"/>
              <a:ext cx="2861911" cy="578882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sz="2800" dirty="0"/>
                <a:t>СТАВКА</a:t>
              </a:r>
              <a:endParaRPr lang="ru-RU" sz="2800" dirty="0"/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7218583" y="3544168"/>
              <a:ext cx="165943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/>
                <a:t>от 6,17%-7,4%* в </a:t>
              </a:r>
              <a:r>
                <a:rPr lang="en-US" sz="1100" dirty="0"/>
                <a:t>BYN</a:t>
              </a:r>
              <a:endParaRPr lang="ru-RU" sz="1100" dirty="0"/>
            </a:p>
            <a:p>
              <a:pPr algn="ctr"/>
              <a:r>
                <a:rPr lang="ru-RU" sz="1100" dirty="0"/>
                <a:t>от 9,</a:t>
              </a:r>
              <a:r>
                <a:rPr lang="en-US" sz="1100" dirty="0"/>
                <a:t>5</a:t>
              </a:r>
              <a:r>
                <a:rPr lang="ru-RU" sz="1100" dirty="0"/>
                <a:t>%-11,</a:t>
              </a:r>
              <a:r>
                <a:rPr lang="en-US" sz="1100" dirty="0"/>
                <a:t>4</a:t>
              </a:r>
              <a:r>
                <a:rPr lang="ru-RU" sz="1100" dirty="0"/>
                <a:t>%* в </a:t>
              </a:r>
              <a:r>
                <a:rPr lang="en-US" sz="1100" dirty="0"/>
                <a:t>RUB</a:t>
              </a:r>
              <a:r>
                <a:rPr lang="ru-RU" sz="1100" dirty="0"/>
                <a:t> </a:t>
              </a:r>
              <a:endParaRPr lang="ru-RU" sz="1100" dirty="0"/>
            </a:p>
          </p:txBody>
        </p:sp>
      </p:grpSp>
      <p:grpSp>
        <p:nvGrpSpPr>
          <p:cNvPr id="94" name="Группа 93"/>
          <p:cNvGrpSpPr/>
          <p:nvPr/>
        </p:nvGrpSpPr>
        <p:grpSpPr>
          <a:xfrm>
            <a:off x="6084682" y="5432981"/>
            <a:ext cx="2951367" cy="578882"/>
            <a:chOff x="6106725" y="3486995"/>
            <a:chExt cx="2951367" cy="578882"/>
          </a:xfrm>
        </p:grpSpPr>
        <p:sp>
          <p:nvSpPr>
            <p:cNvPr id="95" name="TextBox 94"/>
            <p:cNvSpPr txBox="1"/>
            <p:nvPr/>
          </p:nvSpPr>
          <p:spPr>
            <a:xfrm>
              <a:off x="6106725" y="3486995"/>
              <a:ext cx="2861911" cy="578882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sz="2800" dirty="0"/>
                <a:t>от 1%</a:t>
              </a:r>
              <a:endParaRPr lang="ru-RU" sz="2800" dirty="0"/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6987993" y="3544168"/>
              <a:ext cx="2070099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900" dirty="0"/>
                <a:t>Дополнительные расходы, включающие стоимость страховки, банковской гарантии</a:t>
              </a:r>
              <a:endParaRPr lang="ru-RU" sz="900" dirty="0"/>
            </a:p>
          </p:txBody>
        </p:sp>
      </p:grpSp>
      <p:sp>
        <p:nvSpPr>
          <p:cNvPr id="97" name="TextBox 96"/>
          <p:cNvSpPr txBox="1"/>
          <p:nvPr/>
        </p:nvSpPr>
        <p:spPr>
          <a:xfrm>
            <a:off x="8946593" y="4590494"/>
            <a:ext cx="2659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* Ставка зависит от вида товара (инвестиционный, потребительский</a:t>
            </a:r>
            <a:r>
              <a:rPr lang="en-US" sz="1200" dirty="0"/>
              <a:t>)</a:t>
            </a:r>
            <a:endParaRPr lang="ru-RU" sz="1200" dirty="0"/>
          </a:p>
        </p:txBody>
      </p:sp>
      <p:grpSp>
        <p:nvGrpSpPr>
          <p:cNvPr id="98" name="Группа 97"/>
          <p:cNvGrpSpPr/>
          <p:nvPr/>
        </p:nvGrpSpPr>
        <p:grpSpPr>
          <a:xfrm>
            <a:off x="3328366" y="3402683"/>
            <a:ext cx="571483" cy="1366076"/>
            <a:chOff x="3328366" y="3402683"/>
            <a:chExt cx="571483" cy="1366076"/>
          </a:xfrm>
        </p:grpSpPr>
        <p:sp>
          <p:nvSpPr>
            <p:cNvPr id="99" name="TextBox 98"/>
            <p:cNvSpPr txBox="1"/>
            <p:nvPr/>
          </p:nvSpPr>
          <p:spPr>
            <a:xfrm rot="5400000">
              <a:off x="3055229" y="3924138"/>
              <a:ext cx="136607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страховка</a:t>
              </a:r>
              <a:endParaRPr lang="ru-RU" sz="15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cxnSp>
          <p:nvCxnSpPr>
            <p:cNvPr id="100" name="Соединитель: уступ 99"/>
            <p:cNvCxnSpPr>
              <a:stCxn id="62" idx="3"/>
              <a:endCxn id="61" idx="3"/>
            </p:cNvCxnSpPr>
            <p:nvPr/>
          </p:nvCxnSpPr>
          <p:spPr>
            <a:xfrm flipV="1">
              <a:off x="3328366" y="3542077"/>
              <a:ext cx="12700" cy="1050070"/>
            </a:xfrm>
            <a:prstGeom prst="bentConnector3">
              <a:avLst>
                <a:gd name="adj1" fmla="val 1800000"/>
              </a:avLst>
            </a:prstGeom>
            <a:ln>
              <a:solidFill>
                <a:schemeClr val="tx1">
                  <a:lumMod val="95000"/>
                  <a:lumOff val="5000"/>
                </a:schemeClr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1" name="TextBox 100"/>
          <p:cNvSpPr txBox="1"/>
          <p:nvPr/>
        </p:nvSpPr>
        <p:spPr>
          <a:xfrm>
            <a:off x="8244942" y="2879366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РОСЭКСИМБАНК</a:t>
            </a:r>
            <a:endParaRPr lang="ru-RU" sz="2800" dirty="0"/>
          </a:p>
        </p:txBody>
      </p:sp>
      <p:sp>
        <p:nvSpPr>
          <p:cNvPr id="102" name="TextBox 101"/>
          <p:cNvSpPr txBox="1"/>
          <p:nvPr/>
        </p:nvSpPr>
        <p:spPr>
          <a:xfrm>
            <a:off x="8244509" y="3648577"/>
            <a:ext cx="2964829" cy="720000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ПРОИЗВОДИТЕЛЬ КОМПЛЕКТУЮЩИХ (РФ)</a:t>
            </a:r>
            <a:endParaRPr lang="ru-RU" sz="2000" dirty="0"/>
          </a:p>
        </p:txBody>
      </p:sp>
      <p:sp>
        <p:nvSpPr>
          <p:cNvPr id="103" name="TextBox 102"/>
          <p:cNvSpPr txBox="1"/>
          <p:nvPr/>
        </p:nvSpPr>
        <p:spPr>
          <a:xfrm rot="830538">
            <a:off x="4612142" y="2986661"/>
            <a:ext cx="320883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latin typeface="Verdana" panose="020B0604030504040204" pitchFamily="34" charset="0"/>
                <a:ea typeface="Verdana" panose="020B0604030504040204" pitchFamily="34" charset="0"/>
              </a:rPr>
              <a:t>поставка комплектующих</a:t>
            </a:r>
            <a:endParaRPr lang="ru-RU" sz="15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 rot="830538">
            <a:off x="4389566" y="3366458"/>
            <a:ext cx="320883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latin typeface="Verdana" panose="020B0604030504040204" pitchFamily="34" charset="0"/>
                <a:ea typeface="Verdana" panose="020B0604030504040204" pitchFamily="34" charset="0"/>
              </a:rPr>
              <a:t>оплата кредитом</a:t>
            </a:r>
            <a:endParaRPr lang="ru-RU" sz="15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363536" y="5054680"/>
            <a:ext cx="10845801" cy="1804749"/>
          </a:xfrm>
          <a:prstGeom prst="round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ru-RU" sz="2000" spc="-100" dirty="0"/>
              <a:t>Вид товара: инвестиционные</a:t>
            </a:r>
            <a:endParaRPr lang="ru-RU" sz="2000" spc="-100" dirty="0"/>
          </a:p>
          <a:p>
            <a:r>
              <a:rPr lang="ru-RU" sz="2000" spc="-100" dirty="0"/>
              <a:t>	      потребительские </a:t>
            </a:r>
            <a:endParaRPr lang="ru-RU" sz="2000" spc="-100" dirty="0"/>
          </a:p>
          <a:p>
            <a:r>
              <a:rPr lang="ru-RU" sz="2000" spc="-100" dirty="0"/>
              <a:t>Срок: до 5 лет</a:t>
            </a:r>
            <a:endParaRPr lang="ru-RU" sz="2000" spc="-100" dirty="0"/>
          </a:p>
          <a:p>
            <a:r>
              <a:rPr lang="ru-RU" sz="2000" spc="-100" dirty="0"/>
              <a:t>Объем финансирования: 100% экспортного контракта при сроке кредита до 1 года;  </a:t>
            </a:r>
            <a:r>
              <a:rPr lang="ru-RU" sz="2000" b="1" spc="-100" dirty="0">
                <a:solidFill>
                  <a:srgbClr val="95AE3C"/>
                </a:solidFill>
              </a:rPr>
              <a:t>до 85% экспортного контракта при сроке кредита более 1 года</a:t>
            </a:r>
            <a:endParaRPr lang="ru-RU" sz="2000" b="1" spc="-100" dirty="0"/>
          </a:p>
        </p:txBody>
      </p:sp>
      <p:sp>
        <p:nvSpPr>
          <p:cNvPr id="107" name="TextBox 106"/>
          <p:cNvSpPr txBox="1"/>
          <p:nvPr/>
        </p:nvSpPr>
        <p:spPr>
          <a:xfrm>
            <a:off x="1924991" y="2664393"/>
            <a:ext cx="19227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</a:rPr>
              <a:t>кредит на комплектующие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ru-RU" sz="1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108" name="Прямая со стрелкой 107"/>
          <p:cNvCxnSpPr/>
          <p:nvPr/>
        </p:nvCxnSpPr>
        <p:spPr>
          <a:xfrm flipV="1">
            <a:off x="2116024" y="2688482"/>
            <a:ext cx="0" cy="430262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Рисунок 3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872" y="4893551"/>
            <a:ext cx="741784" cy="504000"/>
          </a:xfrm>
          <a:prstGeom prst="rect">
            <a:avLst/>
          </a:prstGeom>
        </p:spPr>
      </p:pic>
      <p:pic>
        <p:nvPicPr>
          <p:cNvPr id="37" name="Picture 2" descr="🛞 Wheel Emoj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4981" b="24634"/>
          <a:stretch>
            <a:fillRect/>
          </a:stretch>
        </p:blipFill>
        <p:spPr bwMode="auto">
          <a:xfrm>
            <a:off x="3435980" y="5369299"/>
            <a:ext cx="666858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8" name="Группа 37"/>
          <p:cNvGrpSpPr/>
          <p:nvPr/>
        </p:nvGrpSpPr>
        <p:grpSpPr>
          <a:xfrm>
            <a:off x="3341066" y="2238372"/>
            <a:ext cx="4916143" cy="323165"/>
            <a:chOff x="3328366" y="1963111"/>
            <a:chExt cx="4916143" cy="323165"/>
          </a:xfrm>
        </p:grpSpPr>
        <p:cxnSp>
          <p:nvCxnSpPr>
            <p:cNvPr id="39" name="Прямая со стрелкой 38"/>
            <p:cNvCxnSpPr/>
            <p:nvPr/>
          </p:nvCxnSpPr>
          <p:spPr>
            <a:xfrm flipH="1">
              <a:off x="3328366" y="2255266"/>
              <a:ext cx="4916143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Box 39"/>
            <p:cNvSpPr txBox="1"/>
            <p:nvPr/>
          </p:nvSpPr>
          <p:spPr>
            <a:xfrm>
              <a:off x="5577030" y="1963111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оплата</a:t>
              </a:r>
              <a:endParaRPr lang="ru-RU" sz="15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sp>
        <p:nvSpPr>
          <p:cNvPr id="41" name="Номер слайда 1"/>
          <p:cNvSpPr txBox="1"/>
          <p:nvPr/>
        </p:nvSpPr>
        <p:spPr>
          <a:xfrm>
            <a:off x="11489984" y="6565126"/>
            <a:ext cx="676958" cy="3014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6575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2515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9090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45030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1605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18180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54120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90695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0725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6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Box 69"/>
          <p:cNvSpPr txBox="1"/>
          <p:nvPr/>
        </p:nvSpPr>
        <p:spPr>
          <a:xfrm>
            <a:off x="1681373" y="3511115"/>
            <a:ext cx="16469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страховка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en-US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по рассрочке</a:t>
            </a:r>
            <a:endParaRPr lang="ru-RU"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WRITE HERE SOMETHING ABOUT"/>
          <p:cNvSpPr txBox="1"/>
          <p:nvPr/>
        </p:nvSpPr>
        <p:spPr>
          <a:xfrm>
            <a:off x="334963" y="1304925"/>
            <a:ext cx="11536975" cy="584775"/>
          </a:xfrm>
          <a:prstGeom prst="rect">
            <a:avLst/>
          </a:prstGeom>
          <a:ln w="12700">
            <a:miter lim="400000"/>
          </a:ln>
        </p:spPr>
        <p:txBody>
          <a:bodyPr wrap="square" lIns="34307" rIns="34307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600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ru-RU" sz="3200" dirty="0">
                <a:solidFill>
                  <a:srgbClr val="95AE3C"/>
                </a:solidFill>
                <a:latin typeface="Bahnschrift SemiBold" panose="020B0502040204020203" pitchFamily="34" charset="0"/>
              </a:rPr>
              <a:t>РАССРОЧКА ЧЕРЕЗ ПРОМАГРОЛИЗИНГ (УКАЗ №534)</a:t>
            </a:r>
            <a:endParaRPr lang="ru-RU" sz="3200" dirty="0">
              <a:solidFill>
                <a:srgbClr val="231F20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3537" y="2859094"/>
            <a:ext cx="2964829" cy="527804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500" dirty="0"/>
              <a:t>ПРОМАГРОЛИЗИНГ</a:t>
            </a:r>
            <a:endParaRPr lang="ru-RU" sz="2500" dirty="0"/>
          </a:p>
        </p:txBody>
      </p:sp>
      <p:sp>
        <p:nvSpPr>
          <p:cNvPr id="5" name="TextBox 4"/>
          <p:cNvSpPr txBox="1"/>
          <p:nvPr/>
        </p:nvSpPr>
        <p:spPr>
          <a:xfrm>
            <a:off x="411697" y="1976992"/>
            <a:ext cx="2964829" cy="442674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ПРОИЗВОДИТЕЛЬ (РБ)</a:t>
            </a:r>
            <a:endParaRPr lang="ru-RU" sz="2000" dirty="0"/>
          </a:p>
        </p:txBody>
      </p:sp>
      <p:sp>
        <p:nvSpPr>
          <p:cNvPr id="23" name="TextBox 22"/>
          <p:cNvSpPr txBox="1"/>
          <p:nvPr/>
        </p:nvSpPr>
        <p:spPr>
          <a:xfrm>
            <a:off x="2018456" y="2483260"/>
            <a:ext cx="10397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</a:rPr>
              <a:t>оплата</a:t>
            </a:r>
            <a:endParaRPr lang="ru-RU" sz="1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24" name="Группа 23"/>
          <p:cNvGrpSpPr/>
          <p:nvPr/>
        </p:nvGrpSpPr>
        <p:grpSpPr>
          <a:xfrm>
            <a:off x="6788434" y="3414737"/>
            <a:ext cx="4841592" cy="1271206"/>
            <a:chOff x="6947452" y="4081994"/>
            <a:chExt cx="4225373" cy="1271206"/>
          </a:xfrm>
        </p:grpSpPr>
        <p:sp>
          <p:nvSpPr>
            <p:cNvPr id="33" name="TextBox 32"/>
            <p:cNvSpPr txBox="1"/>
            <p:nvPr/>
          </p:nvSpPr>
          <p:spPr>
            <a:xfrm>
              <a:off x="6947452" y="4081994"/>
              <a:ext cx="4225373" cy="578882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sz="2800" dirty="0"/>
                <a:t>УДОРОЖАНИЕ в </a:t>
              </a:r>
              <a:r>
                <a:rPr lang="en-US" sz="2800" dirty="0"/>
                <a:t>BYN</a:t>
              </a:r>
              <a:r>
                <a:rPr lang="ru-RU" sz="2800" dirty="0"/>
                <a:t> от</a:t>
              </a:r>
              <a:r>
                <a:rPr lang="en-US" sz="2800" dirty="0"/>
                <a:t> 6,</a:t>
              </a:r>
              <a:r>
                <a:rPr lang="ru-RU" sz="2800"/>
                <a:t>5</a:t>
              </a:r>
              <a:r>
                <a:rPr lang="en-US" sz="2800"/>
                <a:t>%</a:t>
              </a:r>
              <a:endParaRPr lang="ru-RU" sz="2800" dirty="0"/>
            </a:p>
          </p:txBody>
        </p:sp>
        <p:grpSp>
          <p:nvGrpSpPr>
            <p:cNvPr id="36" name="Группа 35"/>
            <p:cNvGrpSpPr/>
            <p:nvPr/>
          </p:nvGrpSpPr>
          <p:grpSpPr>
            <a:xfrm>
              <a:off x="6958950" y="4752077"/>
              <a:ext cx="2861911" cy="601123"/>
              <a:chOff x="6805629" y="3265381"/>
              <a:chExt cx="2861911" cy="601123"/>
            </a:xfrm>
          </p:grpSpPr>
          <p:sp>
            <p:nvSpPr>
              <p:cNvPr id="37" name="TextBox 36"/>
              <p:cNvSpPr txBox="1"/>
              <p:nvPr/>
            </p:nvSpPr>
            <p:spPr>
              <a:xfrm>
                <a:off x="6805629" y="3265381"/>
                <a:ext cx="2861911" cy="578882"/>
              </a:xfrm>
              <a:prstGeom prst="roundRect">
                <a:avLst/>
              </a:prstGeom>
              <a:noFill/>
              <a:ln w="38100">
                <a:solidFill>
                  <a:schemeClr val="bg1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/>
                  <a:t>от 1%</a:t>
                </a:r>
                <a:endParaRPr lang="ru-RU" sz="2800" dirty="0"/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7744406" y="3266340"/>
                <a:ext cx="1841401" cy="6001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100" dirty="0"/>
                  <a:t>Дополнительные расходы, включающие стоимость страховки</a:t>
                </a:r>
                <a:endParaRPr lang="ru-RU" sz="1100" dirty="0"/>
              </a:p>
            </p:txBody>
          </p:sp>
        </p:grpSp>
      </p:grpSp>
      <p:sp>
        <p:nvSpPr>
          <p:cNvPr id="9" name="TextBox 8"/>
          <p:cNvSpPr txBox="1"/>
          <p:nvPr/>
        </p:nvSpPr>
        <p:spPr>
          <a:xfrm>
            <a:off x="363537" y="4078118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spc="-100" dirty="0"/>
              <a:t>БЕЛЭКСИМГАРАНТ</a:t>
            </a:r>
            <a:endParaRPr lang="ru-RU" sz="2800" spc="-100" dirty="0"/>
          </a:p>
        </p:txBody>
      </p:sp>
      <p:grpSp>
        <p:nvGrpSpPr>
          <p:cNvPr id="55" name="Группа 54"/>
          <p:cNvGrpSpPr/>
          <p:nvPr/>
        </p:nvGrpSpPr>
        <p:grpSpPr>
          <a:xfrm>
            <a:off x="363600" y="4807725"/>
            <a:ext cx="10845801" cy="1334387"/>
            <a:chOff x="363537" y="4807725"/>
            <a:chExt cx="10845801" cy="1334387"/>
          </a:xfrm>
        </p:grpSpPr>
        <p:sp>
          <p:nvSpPr>
            <p:cNvPr id="39" name="TextBox 38"/>
            <p:cNvSpPr txBox="1"/>
            <p:nvPr/>
          </p:nvSpPr>
          <p:spPr>
            <a:xfrm>
              <a:off x="363537" y="5018400"/>
              <a:ext cx="10845801" cy="1123712"/>
            </a:xfrm>
            <a:prstGeom prst="round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2000" spc="-100" dirty="0"/>
                <a:t>Вид товара: товары белорусского машиностроения</a:t>
              </a:r>
              <a:endParaRPr lang="ru-RU" sz="2000" spc="-100" dirty="0"/>
            </a:p>
            <a:p>
              <a:r>
                <a:rPr lang="ru-RU" sz="2000" spc="-100" dirty="0"/>
                <a:t>Предусмотрен авансовый платеж по экспортному контракту</a:t>
              </a:r>
              <a:endParaRPr lang="ru-RU" sz="2000" spc="-100" dirty="0"/>
            </a:p>
            <a:p>
              <a:r>
                <a:rPr lang="ru-RU" sz="2000" spc="-100" dirty="0"/>
                <a:t>Срок рассрочки: до 5 лет</a:t>
              </a:r>
              <a:endParaRPr lang="ru-RU" sz="2000" spc="-100" dirty="0"/>
            </a:p>
          </p:txBody>
        </p:sp>
        <p:pic>
          <p:nvPicPr>
            <p:cNvPr id="52" name="Рисунок 51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06356" y="4807725"/>
              <a:ext cx="860669" cy="584775"/>
            </a:xfrm>
            <a:prstGeom prst="rect">
              <a:avLst/>
            </a:prstGeom>
          </p:spPr>
        </p:pic>
      </p:grpSp>
      <p:sp>
        <p:nvSpPr>
          <p:cNvPr id="48" name="TextBox 47"/>
          <p:cNvSpPr txBox="1"/>
          <p:nvPr/>
        </p:nvSpPr>
        <p:spPr>
          <a:xfrm>
            <a:off x="8356702" y="2029095"/>
            <a:ext cx="2928317" cy="510778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ПОКУПАТЕЛЬ (РФ)</a:t>
            </a:r>
            <a:endParaRPr lang="ru-RU" sz="2400" dirty="0"/>
          </a:p>
        </p:txBody>
      </p:sp>
      <p:sp>
        <p:nvSpPr>
          <p:cNvPr id="57" name="TextBox 56"/>
          <p:cNvSpPr txBox="1"/>
          <p:nvPr/>
        </p:nvSpPr>
        <p:spPr>
          <a:xfrm rot="21091461">
            <a:off x="4548164" y="2252427"/>
            <a:ext cx="26368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реализация в рассрочку по договору купли-продажи</a:t>
            </a:r>
            <a:endParaRPr lang="ru-RU"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64" name="Прямая со стрелкой 63"/>
          <p:cNvCxnSpPr/>
          <p:nvPr/>
        </p:nvCxnSpPr>
        <p:spPr>
          <a:xfrm flipV="1">
            <a:off x="3328366" y="2393635"/>
            <a:ext cx="5028336" cy="741689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 rot="21103088">
            <a:off x="5079298" y="2931830"/>
            <a:ext cx="178157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latin typeface="Verdana" panose="020B0604030504040204" pitchFamily="34" charset="0"/>
                <a:ea typeface="Verdana" panose="020B0604030504040204" pitchFamily="34" charset="0"/>
              </a:rPr>
              <a:t>погашение</a:t>
            </a:r>
            <a:endParaRPr lang="ru-RU" sz="15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flipV="1">
            <a:off x="1696720" y="3386898"/>
            <a:ext cx="0" cy="6912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1681373" y="2419666"/>
            <a:ext cx="0" cy="4026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3328366" y="2539873"/>
            <a:ext cx="5061540" cy="7695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0415963" y="5039239"/>
            <a:ext cx="1476000" cy="756000"/>
          </a:xfrm>
          <a:prstGeom prst="roundRect">
            <a:avLst/>
          </a:prstGeom>
          <a:solidFill>
            <a:srgbClr val="800080"/>
          </a:solidFill>
          <a:ln w="381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</a:rPr>
              <a:t>Рассрочка ПАЛ</a:t>
            </a:r>
            <a:endParaRPr lang="ru-RU" sz="1200" b="1" dirty="0">
              <a:solidFill>
                <a:schemeClr val="bg1"/>
              </a:solidFill>
            </a:endParaRPr>
          </a:p>
          <a:p>
            <a:pPr algn="ctr"/>
            <a:r>
              <a:rPr lang="ru-RU" sz="1200" b="1" dirty="0">
                <a:solidFill>
                  <a:schemeClr val="bg1"/>
                </a:solidFill>
              </a:rPr>
              <a:t>Указ 534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25" name="Номер слайда 1"/>
          <p:cNvSpPr txBox="1"/>
          <p:nvPr/>
        </p:nvSpPr>
        <p:spPr>
          <a:xfrm>
            <a:off x="11489984" y="6565126"/>
            <a:ext cx="676958" cy="3014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6575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2515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9090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45030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1605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18180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54120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90695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0725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7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RITE HERE SOMETHING ABOUT"/>
          <p:cNvSpPr txBox="1"/>
          <p:nvPr/>
        </p:nvSpPr>
        <p:spPr>
          <a:xfrm>
            <a:off x="334963" y="1304925"/>
            <a:ext cx="11536975" cy="630942"/>
          </a:xfrm>
          <a:prstGeom prst="rect">
            <a:avLst/>
          </a:prstGeom>
          <a:ln w="12700">
            <a:miter lim="400000"/>
          </a:ln>
        </p:spPr>
        <p:txBody>
          <a:bodyPr wrap="square" lIns="34307" rIns="34307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600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ru-RU" sz="3500" dirty="0">
                <a:solidFill>
                  <a:srgbClr val="95AE3C"/>
                </a:solidFill>
                <a:latin typeface="Bahnschrift SemiBold" panose="020B0502040204020203" pitchFamily="34" charset="0"/>
              </a:rPr>
              <a:t>ПРЯМОЙ ЭКСПОРТНЫЙ КРЕДИТ</a:t>
            </a:r>
            <a:endParaRPr lang="ru-RU" sz="3500" dirty="0">
              <a:solidFill>
                <a:srgbClr val="231F20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44509" y="2110154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ПОКУПАТЕЛЬ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363600" y="3272474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БАНК РАЗВИТИЯ</a:t>
            </a:r>
            <a:endParaRPr lang="ru-RU" sz="2800" dirty="0"/>
          </a:p>
        </p:txBody>
      </p:sp>
      <p:sp>
        <p:nvSpPr>
          <p:cNvPr id="22" name="TextBox 21"/>
          <p:cNvSpPr txBox="1"/>
          <p:nvPr/>
        </p:nvSpPr>
        <p:spPr>
          <a:xfrm rot="5400000">
            <a:off x="10899806" y="2739890"/>
            <a:ext cx="160900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latin typeface="Verdana" panose="020B0604030504040204" pitchFamily="34" charset="0"/>
                <a:ea typeface="Verdana" panose="020B0604030504040204" pitchFamily="34" charset="0"/>
              </a:rPr>
              <a:t>банковская гарантия</a:t>
            </a:r>
            <a:endParaRPr lang="ru-RU" sz="15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539767" y="3877440"/>
            <a:ext cx="3597414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/>
              <a:t>СТАВКА от 6,5% в </a:t>
            </a:r>
            <a:r>
              <a:rPr lang="en-US" sz="2800" b="1" dirty="0">
                <a:solidFill>
                  <a:srgbClr val="4AA657"/>
                </a:solidFill>
              </a:rPr>
              <a:t>BYN</a:t>
            </a:r>
            <a:endParaRPr lang="ru-RU" sz="2800" b="1" dirty="0">
              <a:solidFill>
                <a:srgbClr val="4AA657"/>
              </a:solidFill>
            </a:endParaRPr>
          </a:p>
        </p:txBody>
      </p:sp>
      <p:grpSp>
        <p:nvGrpSpPr>
          <p:cNvPr id="36" name="Группа 35"/>
          <p:cNvGrpSpPr/>
          <p:nvPr/>
        </p:nvGrpSpPr>
        <p:grpSpPr>
          <a:xfrm>
            <a:off x="7517724" y="4654308"/>
            <a:ext cx="3597413" cy="608874"/>
            <a:chOff x="6106725" y="3486995"/>
            <a:chExt cx="2861911" cy="608874"/>
          </a:xfrm>
        </p:grpSpPr>
        <p:sp>
          <p:nvSpPr>
            <p:cNvPr id="37" name="TextBox 36"/>
            <p:cNvSpPr txBox="1"/>
            <p:nvPr/>
          </p:nvSpPr>
          <p:spPr>
            <a:xfrm>
              <a:off x="6106725" y="3486995"/>
              <a:ext cx="2861911" cy="578882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sz="2800" dirty="0"/>
                <a:t>от 1%</a:t>
              </a:r>
              <a:endParaRPr lang="ru-RU" sz="2800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7009498" y="3495705"/>
              <a:ext cx="1841401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/>
                <a:t>Дополнительные расходы, которые могут включать стоимость банковской гарантии</a:t>
              </a:r>
              <a:endParaRPr lang="ru-RU" sz="1100" dirty="0"/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382702" y="4317985"/>
            <a:ext cx="10845801" cy="2145268"/>
          </a:xfrm>
          <a:prstGeom prst="round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ru-RU" sz="2400" spc="-100" dirty="0"/>
              <a:t>*Возможно ТПС</a:t>
            </a:r>
            <a:endParaRPr lang="ru-RU" sz="2400" spc="-100" dirty="0"/>
          </a:p>
          <a:p>
            <a:r>
              <a:rPr lang="ru-RU" sz="2400" spc="-100" dirty="0"/>
              <a:t>Вид товара: </a:t>
            </a:r>
            <a:r>
              <a:rPr lang="ru-RU" sz="2400" b="1" spc="-100" dirty="0">
                <a:solidFill>
                  <a:srgbClr val="95AE3C"/>
                </a:solidFill>
              </a:rPr>
              <a:t>товары белорусского производства</a:t>
            </a:r>
            <a:endParaRPr lang="ru-RU" sz="2400" b="1" spc="-100" dirty="0">
              <a:solidFill>
                <a:srgbClr val="95AE3C"/>
              </a:solidFill>
            </a:endParaRPr>
          </a:p>
          <a:p>
            <a:r>
              <a:rPr lang="ru-RU" sz="2400" spc="-100" dirty="0"/>
              <a:t>Срок: до 3 лет</a:t>
            </a:r>
            <a:endParaRPr lang="ru-RU" sz="2400" spc="-100" dirty="0"/>
          </a:p>
          <a:p>
            <a:r>
              <a:rPr lang="ru-RU" sz="2400" b="1" spc="-100" dirty="0">
                <a:solidFill>
                  <a:srgbClr val="95AE3C"/>
                </a:solidFill>
              </a:rPr>
              <a:t>Страховка не требуется</a:t>
            </a:r>
            <a:endParaRPr lang="ru-RU" sz="2400" b="1" spc="-100" dirty="0">
              <a:solidFill>
                <a:srgbClr val="95AE3C"/>
              </a:solidFill>
            </a:endParaRPr>
          </a:p>
          <a:p>
            <a:r>
              <a:rPr lang="ru-RU" sz="2400" spc="-100" dirty="0"/>
              <a:t>Объем финансирования: </a:t>
            </a:r>
            <a:r>
              <a:rPr lang="ru-RU" sz="2400" b="1" spc="-100" dirty="0">
                <a:solidFill>
                  <a:srgbClr val="95AE3C"/>
                </a:solidFill>
              </a:rPr>
              <a:t>до 100% стоимости экспортного контракта</a:t>
            </a:r>
            <a:endParaRPr lang="ru-RU" sz="2400" b="1" spc="-100" dirty="0">
              <a:solidFill>
                <a:srgbClr val="95AE3C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0430261" y="1334281"/>
            <a:ext cx="1441677" cy="646986"/>
          </a:xfrm>
          <a:prstGeom prst="roundRect">
            <a:avLst/>
          </a:prstGeom>
          <a:solidFill>
            <a:srgbClr val="95AE3C"/>
          </a:solidFill>
          <a:ln w="38100">
            <a:solidFill>
              <a:srgbClr val="95AE3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НОВЫЙ ПРОДУКТ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63600" y="2110154"/>
            <a:ext cx="2964829" cy="578882"/>
          </a:xfrm>
          <a:prstGeom prst="roundRect">
            <a:avLst/>
          </a:prstGeom>
          <a:solidFill>
            <a:srgbClr val="95AE3C">
              <a:alpha val="70000"/>
            </a:srgbClr>
          </a:solidFill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ПРОИЗВОДИТЕЛЬ</a:t>
            </a:r>
            <a:endParaRPr lang="ru-RU" sz="2800" dirty="0"/>
          </a:p>
        </p:txBody>
      </p:sp>
      <p:cxnSp>
        <p:nvCxnSpPr>
          <p:cNvPr id="45" name="Прямая со стрелкой 44"/>
          <p:cNvCxnSpPr/>
          <p:nvPr/>
        </p:nvCxnSpPr>
        <p:spPr>
          <a:xfrm flipV="1">
            <a:off x="3309369" y="2740368"/>
            <a:ext cx="5474266" cy="63687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 rot="21235901">
            <a:off x="6709930" y="2896286"/>
            <a:ext cx="111790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latin typeface="Verdana" panose="020B0604030504040204" pitchFamily="34" charset="0"/>
                <a:ea typeface="Verdana" panose="020B0604030504040204" pitchFamily="34" charset="0"/>
              </a:rPr>
              <a:t>кредит</a:t>
            </a:r>
            <a:endParaRPr lang="ru-RU" sz="15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6" name="Соединитель: уступ 5"/>
          <p:cNvCxnSpPr>
            <a:stCxn id="5" idx="3"/>
            <a:endCxn id="8" idx="3"/>
          </p:cNvCxnSpPr>
          <p:nvPr/>
        </p:nvCxnSpPr>
        <p:spPr>
          <a:xfrm flipH="1">
            <a:off x="3328429" y="2399595"/>
            <a:ext cx="7880909" cy="1162320"/>
          </a:xfrm>
          <a:prstGeom prst="bentConnector3">
            <a:avLst>
              <a:gd name="adj1" fmla="val -2901"/>
            </a:avLst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0395938" y="5589049"/>
            <a:ext cx="1476000" cy="756000"/>
          </a:xfrm>
          <a:prstGeom prst="roundRect">
            <a:avLst/>
          </a:prstGeom>
          <a:solidFill>
            <a:srgbClr val="800080"/>
          </a:solidFill>
          <a:ln w="381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050" b="1" dirty="0">
                <a:solidFill>
                  <a:schemeClr val="bg1"/>
                </a:solidFill>
              </a:rPr>
              <a:t>Прямой кредит без страховки</a:t>
            </a:r>
            <a:endParaRPr lang="ru-RU" sz="1050" b="1" dirty="0">
              <a:solidFill>
                <a:schemeClr val="bg1"/>
              </a:solidFill>
            </a:endParaRPr>
          </a:p>
          <a:p>
            <a:pPr algn="ctr"/>
            <a:r>
              <a:rPr lang="ru-RU" sz="1050" i="1" dirty="0">
                <a:solidFill>
                  <a:schemeClr val="bg1"/>
                </a:solidFill>
              </a:rPr>
              <a:t>новый продукт</a:t>
            </a:r>
            <a:endParaRPr lang="ru-RU" sz="1050" i="1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289736" y="2110154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ТПС*</a:t>
            </a:r>
            <a:endParaRPr lang="ru-RU" sz="2800" dirty="0"/>
          </a:p>
        </p:txBody>
      </p:sp>
      <p:grpSp>
        <p:nvGrpSpPr>
          <p:cNvPr id="26" name="Группа 25"/>
          <p:cNvGrpSpPr/>
          <p:nvPr/>
        </p:nvGrpSpPr>
        <p:grpSpPr>
          <a:xfrm>
            <a:off x="3279600" y="1963111"/>
            <a:ext cx="1117903" cy="671202"/>
            <a:chOff x="3278529" y="1963111"/>
            <a:chExt cx="1117903" cy="671202"/>
          </a:xfrm>
        </p:grpSpPr>
        <p:sp>
          <p:nvSpPr>
            <p:cNvPr id="27" name="TextBox 26"/>
            <p:cNvSpPr txBox="1"/>
            <p:nvPr/>
          </p:nvSpPr>
          <p:spPr>
            <a:xfrm>
              <a:off x="3278529" y="1963111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поставка</a:t>
              </a:r>
              <a:endParaRPr lang="ru-RU" sz="15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278529" y="2311148"/>
              <a:ext cx="1039781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оплата</a:t>
              </a:r>
              <a:endParaRPr lang="ru-RU" sz="15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7014000" y="1934347"/>
            <a:ext cx="1453922" cy="726427"/>
            <a:chOff x="3049310" y="1963111"/>
            <a:chExt cx="1453922" cy="726427"/>
          </a:xfrm>
        </p:grpSpPr>
        <p:sp>
          <p:nvSpPr>
            <p:cNvPr id="30" name="TextBox 29"/>
            <p:cNvSpPr txBox="1"/>
            <p:nvPr/>
          </p:nvSpPr>
          <p:spPr>
            <a:xfrm>
              <a:off x="3278529" y="1963111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продажа</a:t>
              </a:r>
              <a:endParaRPr lang="ru-RU" sz="15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049310" y="2366373"/>
              <a:ext cx="1453922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оплата</a:t>
              </a:r>
              <a:endParaRPr lang="ru-RU" sz="15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cxnSp>
        <p:nvCxnSpPr>
          <p:cNvPr id="7" name="Прямая со стрелкой 6"/>
          <p:cNvCxnSpPr/>
          <p:nvPr/>
        </p:nvCxnSpPr>
        <p:spPr>
          <a:xfrm>
            <a:off x="3328429" y="2311148"/>
            <a:ext cx="96130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H="1">
            <a:off x="3328429" y="2634313"/>
            <a:ext cx="96130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7283202" y="2286276"/>
            <a:ext cx="96130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flipH="1">
            <a:off x="7283202" y="2634313"/>
            <a:ext cx="96130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2" name="Группа 31"/>
          <p:cNvGrpSpPr/>
          <p:nvPr/>
        </p:nvGrpSpPr>
        <p:grpSpPr>
          <a:xfrm>
            <a:off x="2598011" y="-1225081"/>
            <a:ext cx="6491915" cy="829008"/>
            <a:chOff x="3235009" y="2689036"/>
            <a:chExt cx="6491915" cy="829008"/>
          </a:xfrm>
        </p:grpSpPr>
        <p:sp>
          <p:nvSpPr>
            <p:cNvPr id="43" name="TextBox 42"/>
            <p:cNvSpPr txBox="1"/>
            <p:nvPr/>
          </p:nvSpPr>
          <p:spPr>
            <a:xfrm>
              <a:off x="5136163" y="3194879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кредит</a:t>
              </a:r>
              <a:endParaRPr lang="ru-RU" sz="15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cxnSp>
          <p:nvCxnSpPr>
            <p:cNvPr id="44" name="Соединитель: уступ 43"/>
            <p:cNvCxnSpPr/>
            <p:nvPr/>
          </p:nvCxnSpPr>
          <p:spPr>
            <a:xfrm flipV="1">
              <a:off x="3235009" y="2689036"/>
              <a:ext cx="6491915" cy="780063"/>
            </a:xfrm>
            <a:prstGeom prst="bentConnector2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Группа 45"/>
          <p:cNvGrpSpPr/>
          <p:nvPr/>
        </p:nvGrpSpPr>
        <p:grpSpPr>
          <a:xfrm>
            <a:off x="2691368" y="-1225635"/>
            <a:ext cx="6969660" cy="1225624"/>
            <a:chOff x="3328366" y="2688482"/>
            <a:chExt cx="6969660" cy="1225624"/>
          </a:xfrm>
        </p:grpSpPr>
        <p:grpSp>
          <p:nvGrpSpPr>
            <p:cNvPr id="47" name="Группа 46"/>
            <p:cNvGrpSpPr/>
            <p:nvPr/>
          </p:nvGrpSpPr>
          <p:grpSpPr>
            <a:xfrm>
              <a:off x="3328366" y="2705524"/>
              <a:ext cx="6969660" cy="1208582"/>
              <a:chOff x="4187904" y="2490870"/>
              <a:chExt cx="6398558" cy="1009243"/>
            </a:xfrm>
          </p:grpSpPr>
          <p:sp>
            <p:nvSpPr>
              <p:cNvPr id="50" name="TextBox 49"/>
              <p:cNvSpPr txBox="1"/>
              <p:nvPr/>
            </p:nvSpPr>
            <p:spPr>
              <a:xfrm>
                <a:off x="5646270" y="3230250"/>
                <a:ext cx="2230694" cy="2698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5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погашение кредита</a:t>
                </a:r>
                <a:endParaRPr lang="ru-RU" sz="1500" dirty="0"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cxnSp>
            <p:nvCxnSpPr>
              <p:cNvPr id="51" name="Соединитель: уступ 50"/>
              <p:cNvCxnSpPr/>
              <p:nvPr/>
            </p:nvCxnSpPr>
            <p:spPr>
              <a:xfrm flipV="1">
                <a:off x="4187904" y="2490862"/>
                <a:ext cx="6398558" cy="797959"/>
              </a:xfrm>
              <a:prstGeom prst="bentConnector2">
                <a:avLst/>
              </a:prstGeom>
              <a:ln>
                <a:solidFill>
                  <a:schemeClr val="bg1">
                    <a:lumMod val="50000"/>
                  </a:schemeClr>
                </a:solidFill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8" name="Прямая соединительная линия 47"/>
            <p:cNvCxnSpPr/>
            <p:nvPr/>
          </p:nvCxnSpPr>
          <p:spPr>
            <a:xfrm flipV="1">
              <a:off x="5273458" y="2688482"/>
              <a:ext cx="0" cy="780617"/>
            </a:xfrm>
            <a:prstGeom prst="line">
              <a:avLst/>
            </a:prstGeom>
            <a:ln>
              <a:headEnd type="none" w="med" len="med"/>
              <a:tailEnd type="arrow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52" name="Прямая соединительная линия 51"/>
          <p:cNvCxnSpPr/>
          <p:nvPr/>
        </p:nvCxnSpPr>
        <p:spPr>
          <a:xfrm>
            <a:off x="4070144" y="-1208594"/>
            <a:ext cx="0" cy="9555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>
            <a:endCxn id="25" idx="2"/>
          </p:cNvCxnSpPr>
          <p:nvPr/>
        </p:nvCxnSpPr>
        <p:spPr>
          <a:xfrm flipV="1">
            <a:off x="3347489" y="2689036"/>
            <a:ext cx="2424662" cy="688202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 rot="20578335">
            <a:off x="4749283" y="2779608"/>
            <a:ext cx="111790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latin typeface="Verdana" panose="020B0604030504040204" pitchFamily="34" charset="0"/>
                <a:ea typeface="Verdana" panose="020B0604030504040204" pitchFamily="34" charset="0"/>
              </a:rPr>
              <a:t>кредит</a:t>
            </a:r>
            <a:endParaRPr lang="ru-RU" sz="15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5" name="Номер слайда 1"/>
          <p:cNvSpPr txBox="1"/>
          <p:nvPr/>
        </p:nvSpPr>
        <p:spPr>
          <a:xfrm>
            <a:off x="11489984" y="6565126"/>
            <a:ext cx="676958" cy="3014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6575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2515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9090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45030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1605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18180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54120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90695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0725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8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RITE HERE SOMETHING ABOUT"/>
          <p:cNvSpPr txBox="1"/>
          <p:nvPr/>
        </p:nvSpPr>
        <p:spPr>
          <a:xfrm>
            <a:off x="334963" y="1304925"/>
            <a:ext cx="11536975" cy="584775"/>
          </a:xfrm>
          <a:prstGeom prst="rect">
            <a:avLst/>
          </a:prstGeom>
          <a:ln w="12700">
            <a:miter lim="400000"/>
          </a:ln>
        </p:spPr>
        <p:txBody>
          <a:bodyPr wrap="square" lIns="34307" rIns="34307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600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ru-RU" sz="3200" dirty="0">
                <a:solidFill>
                  <a:srgbClr val="95AE3C"/>
                </a:solidFill>
                <a:latin typeface="Bahnschrift SemiBold" panose="020B0502040204020203" pitchFamily="34" charset="0"/>
              </a:rPr>
              <a:t>МЕЖБАНКОВСКОЕ ФИНАНСИРОВАНИЕ</a:t>
            </a:r>
            <a:endParaRPr lang="ru-RU" sz="3200" dirty="0">
              <a:solidFill>
                <a:srgbClr val="231F20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9736" y="2110154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ТПС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8244509" y="2110154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ПОКУПАТЕЛЬ</a:t>
            </a:r>
            <a:endParaRPr lang="ru-RU" sz="2800" dirty="0"/>
          </a:p>
        </p:txBody>
      </p:sp>
      <p:grpSp>
        <p:nvGrpSpPr>
          <p:cNvPr id="14" name="Группа 13"/>
          <p:cNvGrpSpPr/>
          <p:nvPr/>
        </p:nvGrpSpPr>
        <p:grpSpPr>
          <a:xfrm>
            <a:off x="3328366" y="2255266"/>
            <a:ext cx="4916143" cy="0"/>
            <a:chOff x="3328366" y="2255266"/>
            <a:chExt cx="4916143" cy="0"/>
          </a:xfrm>
        </p:grpSpPr>
        <p:cxnSp>
          <p:nvCxnSpPr>
            <p:cNvPr id="11" name="Прямая со стрелкой 10"/>
            <p:cNvCxnSpPr/>
            <p:nvPr/>
          </p:nvCxnSpPr>
          <p:spPr>
            <a:xfrm>
              <a:off x="3328366" y="2255266"/>
              <a:ext cx="961370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 стрелкой 12"/>
            <p:cNvCxnSpPr/>
            <p:nvPr/>
          </p:nvCxnSpPr>
          <p:spPr>
            <a:xfrm>
              <a:off x="7283139" y="2255266"/>
              <a:ext cx="961370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14"/>
          <p:cNvGrpSpPr/>
          <p:nvPr/>
        </p:nvGrpSpPr>
        <p:grpSpPr>
          <a:xfrm flipH="1">
            <a:off x="3328366" y="2560067"/>
            <a:ext cx="4904641" cy="0"/>
            <a:chOff x="3328366" y="2255266"/>
            <a:chExt cx="4904641" cy="0"/>
          </a:xfrm>
        </p:grpSpPr>
        <p:cxnSp>
          <p:nvCxnSpPr>
            <p:cNvPr id="16" name="Прямая со стрелкой 15"/>
            <p:cNvCxnSpPr/>
            <p:nvPr/>
          </p:nvCxnSpPr>
          <p:spPr>
            <a:xfrm>
              <a:off x="3328366" y="2255266"/>
              <a:ext cx="961370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 стрелкой 16"/>
            <p:cNvCxnSpPr/>
            <p:nvPr/>
          </p:nvCxnSpPr>
          <p:spPr>
            <a:xfrm>
              <a:off x="7271637" y="2255266"/>
              <a:ext cx="961370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Группа 19"/>
          <p:cNvGrpSpPr/>
          <p:nvPr/>
        </p:nvGrpSpPr>
        <p:grpSpPr>
          <a:xfrm>
            <a:off x="3279600" y="1963111"/>
            <a:ext cx="1117903" cy="671202"/>
            <a:chOff x="3278529" y="1963111"/>
            <a:chExt cx="1117903" cy="671202"/>
          </a:xfrm>
        </p:grpSpPr>
        <p:sp>
          <p:nvSpPr>
            <p:cNvPr id="18" name="TextBox 17"/>
            <p:cNvSpPr txBox="1"/>
            <p:nvPr/>
          </p:nvSpPr>
          <p:spPr>
            <a:xfrm>
              <a:off x="3278529" y="1963111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поставка</a:t>
              </a:r>
              <a:endParaRPr lang="ru-RU" sz="15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278529" y="2311148"/>
              <a:ext cx="1039781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оплата</a:t>
              </a:r>
              <a:endParaRPr lang="ru-RU" sz="15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7228726" y="1960661"/>
            <a:ext cx="1117903" cy="671202"/>
            <a:chOff x="3278529" y="1963111"/>
            <a:chExt cx="1117903" cy="671202"/>
          </a:xfrm>
        </p:grpSpPr>
        <p:sp>
          <p:nvSpPr>
            <p:cNvPr id="22" name="TextBox 21"/>
            <p:cNvSpPr txBox="1"/>
            <p:nvPr/>
          </p:nvSpPr>
          <p:spPr>
            <a:xfrm>
              <a:off x="3278529" y="1963111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продажа</a:t>
              </a:r>
              <a:endParaRPr lang="ru-RU" sz="15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278529" y="2311148"/>
              <a:ext cx="1039781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оплата</a:t>
              </a:r>
              <a:endParaRPr lang="ru-RU" sz="15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7254565" y="4143897"/>
            <a:ext cx="3918261" cy="646986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600" dirty="0"/>
              <a:t>СТАВКА</a:t>
            </a:r>
            <a:r>
              <a:rPr lang="en-US" sz="1600" dirty="0"/>
              <a:t> </a:t>
            </a:r>
            <a:r>
              <a:rPr lang="ru-RU" sz="1600" dirty="0"/>
              <a:t>банка РФ без дополнительных комиссий до 9% в </a:t>
            </a:r>
            <a:r>
              <a:rPr lang="en-US" sz="1600" b="1" dirty="0">
                <a:solidFill>
                  <a:srgbClr val="4AA657"/>
                </a:solidFill>
              </a:rPr>
              <a:t>BYN</a:t>
            </a:r>
            <a:endParaRPr lang="ru-RU" sz="1600" b="1" dirty="0">
              <a:solidFill>
                <a:srgbClr val="4AA657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3537" y="3262407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БАНК РАЗВИТИЯ</a:t>
            </a:r>
            <a:endParaRPr lang="ru-RU" sz="2800" dirty="0"/>
          </a:p>
        </p:txBody>
      </p:sp>
      <p:sp>
        <p:nvSpPr>
          <p:cNvPr id="31" name="TextBox 30"/>
          <p:cNvSpPr txBox="1"/>
          <p:nvPr/>
        </p:nvSpPr>
        <p:spPr>
          <a:xfrm>
            <a:off x="4720910" y="3111406"/>
            <a:ext cx="111790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latin typeface="Verdana" panose="020B0604030504040204" pitchFamily="34" charset="0"/>
                <a:ea typeface="Verdana" panose="020B0604030504040204" pitchFamily="34" charset="0"/>
              </a:rPr>
              <a:t>кредит</a:t>
            </a:r>
            <a:endParaRPr lang="ru-RU" sz="15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05298" y="4807278"/>
            <a:ext cx="10845801" cy="1736646"/>
          </a:xfrm>
          <a:prstGeom prst="round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ru-RU" sz="2400" spc="-100" dirty="0"/>
              <a:t>Вид товара: </a:t>
            </a:r>
            <a:r>
              <a:rPr lang="ru-RU" sz="2400" b="1" spc="-100" dirty="0">
                <a:solidFill>
                  <a:srgbClr val="95AE3C"/>
                </a:solidFill>
              </a:rPr>
              <a:t>товары белорусского производства</a:t>
            </a:r>
            <a:endParaRPr lang="ru-RU" sz="2400" spc="-100" dirty="0"/>
          </a:p>
          <a:p>
            <a:r>
              <a:rPr lang="ru-RU" sz="2400" spc="-100" dirty="0"/>
              <a:t>Срок: до 5 лет</a:t>
            </a:r>
            <a:endParaRPr lang="ru-RU" sz="2400" spc="-100" dirty="0"/>
          </a:p>
          <a:p>
            <a:r>
              <a:rPr lang="ru-RU" sz="2400" b="1" spc="-100" dirty="0">
                <a:solidFill>
                  <a:srgbClr val="95AE3C"/>
                </a:solidFill>
              </a:rPr>
              <a:t>Страховка не требуется</a:t>
            </a:r>
            <a:endParaRPr lang="ru-RU" sz="2400" b="1" spc="-100" dirty="0">
              <a:solidFill>
                <a:srgbClr val="95AE3C"/>
              </a:solidFill>
            </a:endParaRPr>
          </a:p>
          <a:p>
            <a:r>
              <a:rPr lang="ru-RU" sz="2400" spc="-100" dirty="0"/>
              <a:t>Объем финансирования: </a:t>
            </a:r>
            <a:r>
              <a:rPr lang="ru-RU" sz="2400" b="1" spc="-100" dirty="0">
                <a:solidFill>
                  <a:srgbClr val="95AE3C"/>
                </a:solidFill>
              </a:rPr>
              <a:t>до 100% стоимости экспортного контракта</a:t>
            </a:r>
            <a:endParaRPr lang="ru-RU" sz="2400" b="1" spc="-100" dirty="0">
              <a:solidFill>
                <a:srgbClr val="95AE3C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227518" y="3262407"/>
            <a:ext cx="3945308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spc="-100" dirty="0"/>
              <a:t>РОССИЙСКИЙ БАНК</a:t>
            </a:r>
            <a:endParaRPr lang="ru-RU" sz="2800" spc="-100" dirty="0"/>
          </a:p>
        </p:txBody>
      </p:sp>
      <p:grpSp>
        <p:nvGrpSpPr>
          <p:cNvPr id="51" name="Группа 50"/>
          <p:cNvGrpSpPr/>
          <p:nvPr/>
        </p:nvGrpSpPr>
        <p:grpSpPr>
          <a:xfrm rot="16200000">
            <a:off x="8257884" y="1557372"/>
            <a:ext cx="549220" cy="2723316"/>
            <a:chOff x="-1022917" y="787310"/>
            <a:chExt cx="549220" cy="2723316"/>
          </a:xfrm>
        </p:grpSpPr>
        <p:sp>
          <p:nvSpPr>
            <p:cNvPr id="56" name="TextBox 55"/>
            <p:cNvSpPr txBox="1"/>
            <p:nvPr/>
          </p:nvSpPr>
          <p:spPr>
            <a:xfrm rot="5400000">
              <a:off x="-1194231" y="2790092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кредит</a:t>
              </a:r>
              <a:endParaRPr lang="ru-RU" sz="1500" i="1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 rot="5971088">
              <a:off x="-1420286" y="1184679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кредит</a:t>
              </a:r>
              <a:endParaRPr lang="ru-RU" sz="15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cxnSp>
        <p:nvCxnSpPr>
          <p:cNvPr id="58" name="Прямая со стрелкой 57"/>
          <p:cNvCxnSpPr/>
          <p:nvPr/>
        </p:nvCxnSpPr>
        <p:spPr>
          <a:xfrm flipV="1">
            <a:off x="9739128" y="2672439"/>
            <a:ext cx="0" cy="573925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/>
          <p:nvPr/>
        </p:nvCxnSpPr>
        <p:spPr>
          <a:xfrm flipH="1" flipV="1">
            <a:off x="6282089" y="2722206"/>
            <a:ext cx="3457039" cy="522606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>
            <a:off x="3341066" y="3367160"/>
            <a:ext cx="3886451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10430261" y="1334281"/>
            <a:ext cx="1441677" cy="646986"/>
          </a:xfrm>
          <a:prstGeom prst="roundRect">
            <a:avLst/>
          </a:prstGeom>
          <a:solidFill>
            <a:srgbClr val="95AE3C"/>
          </a:solidFill>
          <a:ln w="38100">
            <a:solidFill>
              <a:srgbClr val="95AE3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НОВЫЙ ПРОДУКТ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63600" y="2110154"/>
            <a:ext cx="2964829" cy="578882"/>
          </a:xfrm>
          <a:prstGeom prst="roundRect">
            <a:avLst/>
          </a:prstGeom>
          <a:solidFill>
            <a:srgbClr val="95AE3C">
              <a:alpha val="70000"/>
            </a:srgbClr>
          </a:solidFill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ПРОИЗВОДИТЕЛЬ</a:t>
            </a:r>
            <a:endParaRPr lang="ru-RU" sz="2800" dirty="0"/>
          </a:p>
        </p:txBody>
      </p:sp>
      <p:sp>
        <p:nvSpPr>
          <p:cNvPr id="34" name="TextBox 33"/>
          <p:cNvSpPr txBox="1"/>
          <p:nvPr/>
        </p:nvSpPr>
        <p:spPr>
          <a:xfrm>
            <a:off x="10430261" y="5606614"/>
            <a:ext cx="1476000" cy="756000"/>
          </a:xfrm>
          <a:prstGeom prst="roundRect">
            <a:avLst/>
          </a:prstGeom>
          <a:solidFill>
            <a:srgbClr val="800080"/>
          </a:solidFill>
          <a:ln w="381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050" b="1" dirty="0">
                <a:solidFill>
                  <a:schemeClr val="bg1"/>
                </a:solidFill>
              </a:rPr>
              <a:t>Межбанковский кредит  без страховки </a:t>
            </a:r>
            <a:endParaRPr lang="ru-RU" sz="1050" b="1" dirty="0">
              <a:solidFill>
                <a:schemeClr val="bg1"/>
              </a:solidFill>
            </a:endParaRPr>
          </a:p>
          <a:p>
            <a:pPr algn="ctr"/>
            <a:r>
              <a:rPr lang="ru-RU" sz="1050" i="1" dirty="0">
                <a:solidFill>
                  <a:schemeClr val="bg1"/>
                </a:solidFill>
              </a:rPr>
              <a:t>новый продукт</a:t>
            </a:r>
            <a:endParaRPr lang="ru-RU" sz="1400" i="1" dirty="0">
              <a:solidFill>
                <a:schemeClr val="bg1"/>
              </a:solidFill>
            </a:endParaRPr>
          </a:p>
        </p:txBody>
      </p:sp>
      <p:sp>
        <p:nvSpPr>
          <p:cNvPr id="32" name="Номер слайда 1"/>
          <p:cNvSpPr txBox="1"/>
          <p:nvPr/>
        </p:nvSpPr>
        <p:spPr>
          <a:xfrm>
            <a:off x="11489984" y="6565126"/>
            <a:ext cx="676958" cy="3014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6575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2515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9090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45030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1605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18180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54120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90695" algn="l" defTabSz="1072515" rtl="0" eaLnBrk="1" latinLnBrk="0" hangingPunct="1"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0725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9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6284</Words>
  <Application>WPS Presentation</Application>
  <PresentationFormat>Широкоэкранный</PresentationFormat>
  <Paragraphs>513</Paragraphs>
  <Slides>12</Slides>
  <Notes>10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7" baseType="lpstr">
      <vt:lpstr>Arial</vt:lpstr>
      <vt:lpstr>SimSun</vt:lpstr>
      <vt:lpstr>Wingdings</vt:lpstr>
      <vt:lpstr>Verdana</vt:lpstr>
      <vt:lpstr>Bahnschrift SemiBold</vt:lpstr>
      <vt:lpstr>Source Sans Pro</vt:lpstr>
      <vt:lpstr>Helvetica</vt:lpstr>
      <vt:lpstr>Calibri</vt:lpstr>
      <vt:lpstr>Microsoft YaHei</vt:lpstr>
      <vt:lpstr/>
      <vt:lpstr>Arial Unicode MS</vt:lpstr>
      <vt:lpstr>Calibri Light</vt:lpstr>
      <vt:lpstr>Vrinda</vt:lpstr>
      <vt:lpstr>Segoe Print</vt:lpstr>
      <vt:lpstr>Тема Office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Стежка Юлия Сергеевна</dc:creator>
  <cp:lastModifiedBy>EvstratovVS</cp:lastModifiedBy>
  <cp:revision>313</cp:revision>
  <cp:lastPrinted>2026-06-16T14:56:00Z</cp:lastPrinted>
  <dcterms:created xsi:type="dcterms:W3CDTF">2026-02-10T08:42:00Z</dcterms:created>
  <dcterms:modified xsi:type="dcterms:W3CDTF">2026-07-21T06:33:02Z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1049-10.2.0.7587</vt:lpwstr>
  </property>
</Properties>
</file>